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mf" ContentType="image/x-wm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23" r:id="rId4"/>
    <p:sldMasterId id="2147483648" r:id="rId5"/>
  </p:sldMasterIdLst>
  <p:notesMasterIdLst>
    <p:notesMasterId r:id="rId21"/>
  </p:notesMasterIdLst>
  <p:handoutMasterIdLst>
    <p:handoutMasterId r:id="rId22"/>
  </p:handoutMasterIdLst>
  <p:sldIdLst>
    <p:sldId id="2147375742" r:id="rId6"/>
    <p:sldId id="2147347842" r:id="rId7"/>
    <p:sldId id="2147375743" r:id="rId8"/>
    <p:sldId id="2147375744" r:id="rId9"/>
    <p:sldId id="2147375746" r:id="rId10"/>
    <p:sldId id="2147375747" r:id="rId11"/>
    <p:sldId id="2147375748" r:id="rId12"/>
    <p:sldId id="2147375752" r:id="rId13"/>
    <p:sldId id="2147375754" r:id="rId14"/>
    <p:sldId id="2147375749" r:id="rId15"/>
    <p:sldId id="2147375745" r:id="rId16"/>
    <p:sldId id="2147375750" r:id="rId17"/>
    <p:sldId id="2147375755" r:id="rId18"/>
    <p:sldId id="2147375757" r:id="rId19"/>
    <p:sldId id="2147375758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onkada, S Rupa Rani" initials="DSRR" lastIdx="1" clrIdx="0">
    <p:extLst>
      <p:ext uri="{19B8F6BF-5375-455C-9EA6-DF929625EA0E}">
        <p15:presenceInfo xmlns:p15="http://schemas.microsoft.com/office/powerpoint/2012/main" userId="S::sdonkada@deloitte.com::bcfdc4dd-665e-4aa8-9502-7287856022d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1B1D3EC-7EE9-4479-8443-0A9065DA83AA}" v="5" dt="2022-07-12T11:54:07.509"/>
    <p1510:client id="{80A586B6-7FE7-BB6A-933F-D6329FD55A14}" v="13" dt="2023-09-13T13:09:20.93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28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A810146-2F24-4108-84CF-6D7B73338F2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4776ED-41CC-49CE-90D1-8E22A97AD900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431D7A-C9C1-4E14-A01E-D3D144815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BB0931-BFF6-420F-AA6C-FD58F83581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656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1.wmf>
</file>

<file path=ppt/media/image2.png>
</file>

<file path=ppt/media/image3.jpeg>
</file>

<file path=ppt/media/image4.png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A8A4E2-62A9-4B19-BB1C-1F26C89CD96C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9CD42A-CB9C-4D1E-8604-DC2FD5EA28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64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459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8509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641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31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95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0926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855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67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2754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260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0070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8788" y="720725"/>
            <a:ext cx="6397625" cy="35988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F4A2C8-6C88-4E71-83EE-698B9D4FE22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249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Relationship Id="rId4" Type="http://schemas.openxmlformats.org/officeDocument/2006/relationships/image" Target="../media/image1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image" Target="../media/image3.jpeg"/><Relationship Id="rId4" Type="http://schemas.openxmlformats.org/officeDocument/2006/relationships/image" Target="../media/image1.emf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6.jpeg"/><Relationship Id="rId4" Type="http://schemas.openxmlformats.org/officeDocument/2006/relationships/image" Target="../media/image5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E29A6511-1C74-430F-8121-5BB2C064F6C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58361855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5" name="Object 4" hidden="1">
                        <a:extLst>
                          <a:ext uri="{FF2B5EF4-FFF2-40B4-BE49-F238E27FC236}">
                            <a16:creationId xmlns:a16="http://schemas.microsoft.com/office/drawing/2014/main" id="{E29A6511-1C74-430F-8121-5BB2C064F6C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572737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ov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ct 6" hidden="1">
            <a:extLst>
              <a:ext uri="{FF2B5EF4-FFF2-40B4-BE49-F238E27FC236}">
                <a16:creationId xmlns:a16="http://schemas.microsoft.com/office/drawing/2014/main" id="{BF1B795D-0E5D-4319-AC25-C7E43D6EB9D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3955002412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360" imgH="360" progId="TCLayout.ActiveDocument.1">
                  <p:embed/>
                </p:oleObj>
              </mc:Choice>
              <mc:Fallback>
                <p:oleObj name="think-cell Slide" r:id="rId3" imgW="360" imgH="360" progId="TCLayout.ActiveDocument.1">
                  <p:embed/>
                  <p:pic>
                    <p:nvPicPr>
                      <p:cNvPr id="7" name="Object 6" hidden="1">
                        <a:extLst>
                          <a:ext uri="{FF2B5EF4-FFF2-40B4-BE49-F238E27FC236}">
                            <a16:creationId xmlns:a16="http://schemas.microsoft.com/office/drawing/2014/main" id="{BF1B795D-0E5D-4319-AC25-C7E43D6EB9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/>
          <p:cNvSpPr/>
          <p:nvPr userDrawn="1"/>
        </p:nvSpPr>
        <p:spPr>
          <a:xfrm>
            <a:off x="1" y="0"/>
            <a:ext cx="12306300" cy="45085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800"/>
          </a:p>
        </p:txBody>
      </p:sp>
      <p:pic>
        <p:nvPicPr>
          <p:cNvPr id="2" name="Picture 6" descr="A blue car on a road&#10;&#10;Description automatically generated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287" b="20699"/>
          <a:stretch>
            <a:fillRect/>
          </a:stretch>
        </p:blipFill>
        <p:spPr bwMode="auto">
          <a:xfrm>
            <a:off x="1" y="0"/>
            <a:ext cx="123063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B5138EEE-3FB2-480B-BC89-937A42EBFE32}"/>
              </a:ext>
            </a:extLst>
          </p:cNvPr>
          <p:cNvSpPr/>
          <p:nvPr userDrawn="1"/>
        </p:nvSpPr>
        <p:spPr>
          <a:xfrm>
            <a:off x="10983" y="1"/>
            <a:ext cx="12295316" cy="4292793"/>
          </a:xfrm>
          <a:prstGeom prst="rect">
            <a:avLst/>
          </a:prstGeom>
          <a:gradFill>
            <a:gsLst>
              <a:gs pos="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5331273-1188-491F-BB0A-18EF03FE1FBF}"/>
              </a:ext>
            </a:extLst>
          </p:cNvPr>
          <p:cNvSpPr/>
          <p:nvPr userDrawn="1"/>
        </p:nvSpPr>
        <p:spPr>
          <a:xfrm rot="10800000">
            <a:off x="-1" y="4292793"/>
            <a:ext cx="12295316" cy="2569468"/>
          </a:xfrm>
          <a:prstGeom prst="rect">
            <a:avLst/>
          </a:prstGeom>
          <a:gradFill>
            <a:gsLst>
              <a:gs pos="0">
                <a:schemeClr val="bg1"/>
              </a:gs>
              <a:gs pos="85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91DA449-BA02-431B-A263-7DFFB0CA32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0152" y="6238417"/>
            <a:ext cx="3618293" cy="45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923826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7400" y="6326097"/>
            <a:ext cx="3225800" cy="365125"/>
          </a:xfrm>
          <a:prstGeom prst="rect">
            <a:avLst/>
          </a:prstGeom>
        </p:spPr>
        <p:txBody>
          <a:bodyPr vert="horz" lIns="91440" tIns="45720" rIns="0" bIns="45720" rtlCol="0" anchor="b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2EE9C4-6E4C-4D33-900D-030A19802231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Title 6">
            <a:extLst>
              <a:ext uri="{FF2B5EF4-FFF2-40B4-BE49-F238E27FC236}">
                <a16:creationId xmlns:a16="http://schemas.microsoft.com/office/drawing/2014/main" id="{CEAA99B4-1EB6-468B-B3B7-72EB9F61C1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6352" y="326188"/>
            <a:ext cx="7819297" cy="47148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pic>
        <p:nvPicPr>
          <p:cNvPr id="5" name="Picture 4" descr="A black and white sign&#10;&#10;Description automatically generated with low confidence">
            <a:extLst>
              <a:ext uri="{FF2B5EF4-FFF2-40B4-BE49-F238E27FC236}">
                <a16:creationId xmlns:a16="http://schemas.microsoft.com/office/drawing/2014/main" id="{05E11D00-B7B9-435B-9633-B6E987CCA39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9471" y="6402207"/>
            <a:ext cx="953875" cy="21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7037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10BEB81-E189-4ED5-8921-75D00C7C3C22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4281564416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32" imgH="530" progId="TCLayout.ActiveDocument.1">
                  <p:embed/>
                </p:oleObj>
              </mc:Choice>
              <mc:Fallback>
                <p:oleObj name="think-cell Slide" r:id="rId3" imgW="532" imgH="53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510BEB81-E189-4ED5-8921-75D00C7C3C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Picture 2" descr="A picture containing sky, outdoor, car&#10;&#10;Description automatically generated">
            <a:extLst>
              <a:ext uri="{FF2B5EF4-FFF2-40B4-BE49-F238E27FC236}">
                <a16:creationId xmlns:a16="http://schemas.microsoft.com/office/drawing/2014/main" id="{F9CFD358-05A1-4557-A843-906291D885A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1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91165" y="797679"/>
            <a:ext cx="16583165" cy="6996023"/>
          </a:xfrm>
          <a:prstGeom prst="rect">
            <a:avLst/>
          </a:prstGeom>
        </p:spPr>
      </p:pic>
      <p:sp>
        <p:nvSpPr>
          <p:cNvPr id="5" name="Title 6">
            <a:extLst>
              <a:ext uri="{FF2B5EF4-FFF2-40B4-BE49-F238E27FC236}">
                <a16:creationId xmlns:a16="http://schemas.microsoft.com/office/drawing/2014/main" id="{59393120-45CB-437F-AA37-B88C625B9B6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186353" y="326190"/>
            <a:ext cx="7819297" cy="471489"/>
          </a:xfrm>
          <a:prstGeom prst="rect">
            <a:avLst/>
          </a:prstGeom>
          <a:solidFill>
            <a:schemeClr val="bg1"/>
          </a:solidFill>
        </p:spPr>
        <p:txBody>
          <a:bodyPr/>
          <a:lstStyle>
            <a:lvl1pPr algn="ctr">
              <a:defRPr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9AB4BD1-A097-4902-ACFC-6994448BE9B3}"/>
              </a:ext>
            </a:extLst>
          </p:cNvPr>
          <p:cNvSpPr/>
          <p:nvPr userDrawn="1"/>
        </p:nvSpPr>
        <p:spPr>
          <a:xfrm>
            <a:off x="0" y="797678"/>
            <a:ext cx="12192000" cy="2631322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Picture 6" descr="A black and white sign&#10;&#10;Description automatically generated with low confidence">
            <a:extLst>
              <a:ext uri="{FF2B5EF4-FFF2-40B4-BE49-F238E27FC236}">
                <a16:creationId xmlns:a16="http://schemas.microsoft.com/office/drawing/2014/main" id="{0B6D7FFC-7A61-4F62-BA68-68B8F200D5C6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8656" y="6478319"/>
            <a:ext cx="953875" cy="21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390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rtz_Title Only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6B2A0A-8B33-4880-AA98-AF2EBA357074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40011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sz="260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CaseCode">
            <a:extLst>
              <a:ext uri="{FF2B5EF4-FFF2-40B4-BE49-F238E27FC236}">
                <a16:creationId xmlns:a16="http://schemas.microsoft.com/office/drawing/2014/main" id="{4F4FAE94-5795-4023-ACF7-A2BD42A910CE}"/>
              </a:ext>
            </a:extLst>
          </p:cNvPr>
          <p:cNvSpPr txBox="1"/>
          <p:nvPr userDrawn="1"/>
        </p:nvSpPr>
        <p:spPr>
          <a:xfrm>
            <a:off x="6402871" y="6525061"/>
            <a:ext cx="4896560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fr-FR" sz="800" b="0" noProof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Deloitte XXXX Oracle Fusion Migration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15B30F-2440-40D8-BF7C-025FE560E897}"/>
              </a:ext>
            </a:extLst>
          </p:cNvPr>
          <p:cNvSpPr txBox="1"/>
          <p:nvPr userDrawn="1"/>
        </p:nvSpPr>
        <p:spPr bwMode="gray">
          <a:xfrm>
            <a:off x="11347453" y="6525060"/>
            <a:ext cx="371034" cy="123111"/>
          </a:xfrm>
          <a:prstGeom prst="rect">
            <a:avLst/>
          </a:prstGeom>
        </p:spPr>
        <p:txBody>
          <a:bodyPr wrap="square" lIns="0" tIns="0" rIns="0" bIns="0" rtlCol="0" anchor="b" anchorCtr="0">
            <a:noAutofit/>
          </a:bodyPr>
          <a:lstStyle/>
          <a:p>
            <a:pPr marL="0" lvl="0" indent="0" algn="r" defTabSz="1217613" rtl="0" eaLnBrk="0" fontAlgn="base" hangingPunct="0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fld id="{81D94985-DF65-45C2-A4D5-543D9BF6CEB9}" type="slidenum">
              <a:rPr lang="en-US" sz="800" kern="12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pPr marL="0" lvl="0" indent="0" algn="r" defTabSz="1217613" rtl="0" eaLnBrk="0" fontAlgn="base" hangingPunct="0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t>‹#›</a:t>
            </a:fld>
            <a:endParaRPr lang="en-US" sz="800" kern="12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3786683B-33E8-4304-97F0-CD59C893692D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2021 Deloitte Development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974268994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subtitle &amp; 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469900" y="736688"/>
            <a:ext cx="11252200" cy="757255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>
                <a:solidFill>
                  <a:srgbClr val="575757"/>
                </a:solidFill>
              </a:defRPr>
            </a:lvl1pPr>
          </a:lstStyle>
          <a:p>
            <a:pPr lvl="0"/>
            <a:r>
              <a:rPr lang="en-US" noProof="0"/>
              <a:t>Click to add subtitle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33410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defRPr sz="2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idx="1"/>
          </p:nvPr>
        </p:nvSpPr>
        <p:spPr>
          <a:xfrm>
            <a:off x="469900" y="1665818"/>
            <a:ext cx="11252200" cy="463338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64503041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ertz_Title Only_Bla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96B2A0A-8B33-4880-AA98-AF2EBA357074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>
          <a:xfrm>
            <a:off x="469900" y="402587"/>
            <a:ext cx="11252200" cy="400110"/>
          </a:xfrm>
          <a:prstGeom prst="rect">
            <a:avLst/>
          </a:prstGeom>
        </p:spPr>
        <p:txBody>
          <a:bodyPr vert="horz" lIns="0" tIns="0" rIns="0" bIns="0" rtlCol="0" anchor="t" anchorCtr="0">
            <a:spAutoFit/>
          </a:bodyPr>
          <a:lstStyle>
            <a:lvl1pPr>
              <a:defRPr sz="2600">
                <a:solidFill>
                  <a:schemeClr val="bg1"/>
                </a:solidFill>
                <a:latin typeface="+mj-lt"/>
                <a:ea typeface="Open Sans" panose="020B06060305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4" name="CaseCode">
            <a:extLst>
              <a:ext uri="{FF2B5EF4-FFF2-40B4-BE49-F238E27FC236}">
                <a16:creationId xmlns:a16="http://schemas.microsoft.com/office/drawing/2014/main" id="{4F4FAE94-5795-4023-ACF7-A2BD42A910CE}"/>
              </a:ext>
            </a:extLst>
          </p:cNvPr>
          <p:cNvSpPr txBox="1"/>
          <p:nvPr userDrawn="1"/>
        </p:nvSpPr>
        <p:spPr>
          <a:xfrm>
            <a:off x="6402871" y="6525061"/>
            <a:ext cx="4896560" cy="123111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0" indent="0" algn="r">
              <a:spcBef>
                <a:spcPts val="0"/>
              </a:spcBef>
              <a:buSzPct val="100000"/>
              <a:buFont typeface="Arial"/>
              <a:buNone/>
            </a:pPr>
            <a:r>
              <a:rPr lang="fr-FR" sz="800" b="0" noProof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t>Deloitte XXXX Oracle Fusion Migration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015B30F-2440-40D8-BF7C-025FE560E897}"/>
              </a:ext>
            </a:extLst>
          </p:cNvPr>
          <p:cNvSpPr txBox="1"/>
          <p:nvPr userDrawn="1"/>
        </p:nvSpPr>
        <p:spPr bwMode="gray">
          <a:xfrm>
            <a:off x="11347453" y="6525060"/>
            <a:ext cx="371034" cy="123111"/>
          </a:xfrm>
          <a:prstGeom prst="rect">
            <a:avLst/>
          </a:prstGeom>
        </p:spPr>
        <p:txBody>
          <a:bodyPr wrap="square" lIns="0" tIns="0" rIns="0" bIns="0" rtlCol="0" anchor="b" anchorCtr="0">
            <a:noAutofit/>
          </a:bodyPr>
          <a:lstStyle/>
          <a:p>
            <a:pPr marL="0" lvl="0" indent="0" algn="r" defTabSz="1217613" rtl="0" eaLnBrk="0" fontAlgn="base" hangingPunct="0">
              <a:lnSpc>
                <a:spcPts val="9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fld id="{81D94985-DF65-45C2-A4D5-543D9BF6CEB9}" type="slidenum">
              <a:rPr lang="en-US" sz="800" kern="1200" smtClean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Open Sans" panose="020B0606030504020204" pitchFamily="34" charset="0"/>
                <a:cs typeface="Arial" panose="020B0604020202020204" pitchFamily="34" charset="0"/>
              </a:rPr>
              <a:pPr marL="0" lvl="0" indent="0" algn="r" defTabSz="1217613" rtl="0" eaLnBrk="0" fontAlgn="base" hangingPunct="0">
                <a:lnSpc>
                  <a:spcPts val="900"/>
                </a:lnSpc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None/>
              </a:pPr>
              <a:t>‹#›</a:t>
            </a:fld>
            <a:endParaRPr lang="en-US" sz="800" kern="120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Open Sans" panose="020B0606030504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pyright">
            <a:extLst>
              <a:ext uri="{FF2B5EF4-FFF2-40B4-BE49-F238E27FC236}">
                <a16:creationId xmlns:a16="http://schemas.microsoft.com/office/drawing/2014/main" id="{3786683B-33E8-4304-97F0-CD59C893692D}"/>
              </a:ext>
            </a:extLst>
          </p:cNvPr>
          <p:cNvSpPr txBox="1"/>
          <p:nvPr userDrawn="1"/>
        </p:nvSpPr>
        <p:spPr>
          <a:xfrm>
            <a:off x="469901" y="6477000"/>
            <a:ext cx="5355167" cy="1384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indent="0">
              <a:spcBef>
                <a:spcPts val="600"/>
              </a:spcBef>
              <a:buSzPct val="100000"/>
              <a:buFont typeface="Arial"/>
              <a:buNone/>
            </a:pPr>
            <a:r>
              <a:rPr lang="en-US" sz="900" noProof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Copyright © 2021 Deloitte Development LLC.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68225439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411FDFCB-0874-4545-8F55-E29E06693DA1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3459115524"/>
              </p:ext>
            </p:extLst>
          </p:nvPr>
        </p:nvGraphicFramePr>
        <p:xfrm>
          <a:off x="2118" y="1588"/>
          <a:ext cx="2117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8" imgW="360" imgH="360" progId="TCLayout.ActiveDocument.1">
                  <p:embed/>
                </p:oleObj>
              </mc:Choice>
              <mc:Fallback>
                <p:oleObj name="think-cell Slide" r:id="rId8" imgW="360" imgH="360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411FDFCB-0874-4545-8F55-E29E06693D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8" y="1588"/>
                        <a:ext cx="2117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133B73F1-31B5-7B44-910F-E9B2DF99880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70152" y="6238417"/>
            <a:ext cx="3618293" cy="452805"/>
          </a:xfrm>
          <a:prstGeom prst="rect">
            <a:avLst/>
          </a:prstGeom>
        </p:spPr>
      </p:pic>
      <p:sp>
        <p:nvSpPr>
          <p:cNvPr id="4" name="GS Doctop Placeholder" hidden="1"/>
          <p:cNvSpPr txBox="1"/>
          <p:nvPr userDrawn="1"/>
        </p:nvSpPr>
        <p:spPr>
          <a:xfrm>
            <a:off x="728134" y="0"/>
            <a:ext cx="7535333" cy="215444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00" b="0">
                <a:latin typeface="Arial"/>
              </a:rPr>
              <a:t>IBDROOT\PROJECTS\IBD-NY\HATFUL2019\635055_1\08 Investor Presentation\Presentation\July 2019 Bond Offering Investor Presentation v25.pptx</a:t>
            </a: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8407400" y="6328638"/>
            <a:ext cx="3225800" cy="365125"/>
          </a:xfrm>
          <a:prstGeom prst="rect">
            <a:avLst/>
          </a:prstGeom>
        </p:spPr>
        <p:txBody>
          <a:bodyPr vert="horz" lIns="91440" tIns="45720" rIns="0" bIns="45720" rtlCol="0" anchor="b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82EE9C4-6E4C-4D33-900D-030A19802231}" type="slidenum">
              <a:rPr lang="en-US" sz="1200" smtClean="0">
                <a:solidFill>
                  <a:srgbClr val="000000">
                    <a:tint val="75000"/>
                  </a:srgbClr>
                </a:solidFill>
              </a:rPr>
              <a:pPr/>
              <a:t>‹#›</a:t>
            </a:fld>
            <a:endParaRPr lang="en-US" sz="1200">
              <a:solidFill>
                <a:srgbClr val="000000">
                  <a:tint val="75000"/>
                </a:srgbClr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C4AFFE8-4D40-6E40-9ACF-44BAFADC0F39}"/>
              </a:ext>
            </a:extLst>
          </p:cNvPr>
          <p:cNvCxnSpPr>
            <a:cxnSpLocks/>
          </p:cNvCxnSpPr>
          <p:nvPr userDrawn="1"/>
        </p:nvCxnSpPr>
        <p:spPr>
          <a:xfrm>
            <a:off x="274820" y="556258"/>
            <a:ext cx="11642360" cy="0"/>
          </a:xfrm>
          <a:prstGeom prst="line">
            <a:avLst/>
          </a:prstGeom>
          <a:ln w="57150">
            <a:solidFill>
              <a:srgbClr val="FFD00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30844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2400" kern="1200" baseline="0" dirty="0">
          <a:solidFill>
            <a:schemeClr val="tx1">
              <a:lumMod val="75000"/>
              <a:lumOff val="25000"/>
            </a:schemeClr>
          </a:solidFill>
          <a:latin typeface="+mj-lt"/>
          <a:ea typeface="+mn-ea"/>
          <a:cs typeface="+mn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Wingdings" charset="2"/>
        <a:buChar char="§"/>
        <a:defRPr lang="en-US" sz="1600" kern="1200" baseline="0" dirty="0" smtClean="0">
          <a:solidFill>
            <a:schemeClr val="tx1"/>
          </a:solidFill>
          <a:latin typeface="+mj-lt"/>
          <a:ea typeface="+mn-ea"/>
          <a:cs typeface="+mn-cs"/>
        </a:defRPr>
      </a:lvl1pPr>
      <a:lvl2pPr marL="971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charset="2"/>
        <a:buChar char="§"/>
        <a:defRPr lang="en-US" sz="1600" kern="1200" baseline="0" dirty="0" smtClean="0">
          <a:solidFill>
            <a:schemeClr val="tx1"/>
          </a:solidFill>
          <a:latin typeface="+mj-lt"/>
          <a:ea typeface="+mn-ea"/>
          <a:cs typeface="+mn-cs"/>
        </a:defRPr>
      </a:lvl2pPr>
      <a:lvl3pPr marL="10287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900" kern="1200" dirty="0">
          <a:solidFill>
            <a:schemeClr val="tx1"/>
          </a:solidFill>
          <a:latin typeface="+mj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3A7A3C-7BE9-4EE6-B616-72DEF503A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3EB520-446D-42B9-8F60-56C01AFDE5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5D1B7-3E9C-45BF-8801-7D3D6E54D7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406DE1-111A-4855-B3F8-AD6A4519C2B6}" type="datetimeFigureOut">
              <a:rPr lang="en-US" smtClean="0"/>
              <a:t>9/14/2023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8DC620-573C-46B0-A612-2581246FFB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F38C71-E88F-4C90-BD37-842994C695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07D449-CD70-4F0A-A71A-905AE80CF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684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72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wmf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8E8237C4-2A3B-4EE0-9EE7-05B8ACE1AF28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525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4" imgW="360" imgH="360" progId="TCLayout.ActiveDocument.1">
                  <p:embed/>
                </p:oleObj>
              </mc:Choice>
              <mc:Fallback>
                <p:oleObj name="think-cell Slide" r:id="rId4" imgW="360" imgH="360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8E8237C4-2A3B-4EE0-9EE7-05B8ACE1AF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25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Subtitle 5">
            <a:extLst>
              <a:ext uri="{FF2B5EF4-FFF2-40B4-BE49-F238E27FC236}">
                <a16:creationId xmlns:a16="http://schemas.microsoft.com/office/drawing/2014/main" id="{662432BB-6896-48C3-80C3-6D6D753E19CA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4113169" y="4535012"/>
            <a:ext cx="3965661" cy="709017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>
                <a:solidFill>
                  <a:srgbClr val="FFCD00"/>
                </a:solidFill>
                <a:latin typeface="Verdana (Headings)"/>
              </a:rPr>
              <a:t>TECH-005_ERP Pod Strategy</a:t>
            </a:r>
          </a:p>
        </p:txBody>
      </p:sp>
    </p:spTree>
    <p:extLst>
      <p:ext uri="{BB962C8B-B14F-4D97-AF65-F5344CB8AC3E}">
        <p14:creationId xmlns:p14="http://schemas.microsoft.com/office/powerpoint/2010/main" val="921087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Code Migration Approach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445EB8B-3D57-421E-941D-097A3B354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900" y="1112308"/>
            <a:ext cx="11252200" cy="4633383"/>
          </a:xfrm>
        </p:spPr>
        <p:txBody>
          <a:bodyPr/>
          <a:lstStyle/>
          <a:p>
            <a:pPr marL="0" indent="0">
              <a:buNone/>
            </a:pPr>
            <a:r>
              <a:rPr lang="en-US" sz="1200">
                <a:latin typeface="Verdana (Body)"/>
              </a:rPr>
              <a:t>RICE migration approach needs to be closely aligned to the Pod strategy. Each RICE object would follow a well-defined migration path before its eventual deployment to production pod as explained below.    </a:t>
            </a:r>
          </a:p>
          <a:p>
            <a:endParaRPr lang="en-US" sz="1200">
              <a:latin typeface="Verdana (Body)"/>
            </a:endParaRPr>
          </a:p>
          <a:p>
            <a:endParaRPr lang="en-US" sz="1200">
              <a:latin typeface="Verdana (Body)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64E207-15A4-4FEB-AE09-3FA90B1FFFC8}"/>
              </a:ext>
            </a:extLst>
          </p:cNvPr>
          <p:cNvSpPr/>
          <p:nvPr/>
        </p:nvSpPr>
        <p:spPr>
          <a:xfrm>
            <a:off x="471177" y="1650236"/>
            <a:ext cx="1250250" cy="439024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marL="0" marR="0" lvl="0" indent="0" algn="ctr" defTabSz="914400" eaLnBrk="1" fontAlgn="auto" latinLnBrk="0" hangingPunct="1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 (Body)"/>
              </a:rPr>
              <a:t>Pod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630B33-5C81-4D57-97B1-36DBC79B1C78}"/>
              </a:ext>
            </a:extLst>
          </p:cNvPr>
          <p:cNvSpPr/>
          <p:nvPr/>
        </p:nvSpPr>
        <p:spPr>
          <a:xfrm>
            <a:off x="469901" y="2170656"/>
            <a:ext cx="1250250" cy="826639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marL="0" marR="0" lvl="0" indent="0" algn="ctr" defTabSz="914400" eaLnBrk="1" fontAlgn="auto" latinLnBrk="0" hangingPunct="1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 (Body)"/>
              </a:rPr>
              <a:t>Key Objectives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7F98B42-FAEE-45C4-9D18-34C8DEA2C534}"/>
              </a:ext>
            </a:extLst>
          </p:cNvPr>
          <p:cNvSpPr/>
          <p:nvPr/>
        </p:nvSpPr>
        <p:spPr>
          <a:xfrm>
            <a:off x="469901" y="3062640"/>
            <a:ext cx="1250250" cy="1885190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/>
          <a:lstStyle/>
          <a:p>
            <a:pPr marL="0" marR="0" lvl="0" indent="0" algn="ctr" defTabSz="914400" eaLnBrk="1" fontAlgn="auto" latinLnBrk="0" hangingPunct="1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 (Body)"/>
              </a:rPr>
              <a:t>Detailed Activities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3D92318-665C-4C42-99F8-E6DFCB75EB74}"/>
              </a:ext>
            </a:extLst>
          </p:cNvPr>
          <p:cNvGrpSpPr/>
          <p:nvPr/>
        </p:nvGrpSpPr>
        <p:grpSpPr>
          <a:xfrm>
            <a:off x="1901652" y="1631930"/>
            <a:ext cx="2194560" cy="4113761"/>
            <a:chOff x="2835894" y="1998289"/>
            <a:chExt cx="1828804" cy="4113761"/>
          </a:xfrm>
        </p:grpSpPr>
        <p:sp>
          <p:nvSpPr>
            <p:cNvPr id="12" name="Rectangle 8">
              <a:extLst>
                <a:ext uri="{FF2B5EF4-FFF2-40B4-BE49-F238E27FC236}">
                  <a16:creationId xmlns:a16="http://schemas.microsoft.com/office/drawing/2014/main" id="{44A20A48-B809-4C89-8A6E-55668E4466D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3405640" y="1998289"/>
              <a:ext cx="1259058" cy="452957"/>
            </a:xfrm>
            <a:prstGeom prst="rect">
              <a:avLst/>
            </a:prstGeom>
            <a:solidFill>
              <a:srgbClr val="86BC25"/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88900" rIns="88900" bIns="88900" rtlCol="0" anchor="ctr"/>
            <a:lstStyle/>
            <a:p>
              <a:pPr marL="0" marR="0" lvl="0" indent="0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Verdana (Body)"/>
                </a:rPr>
                <a:t>DEV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7FA0DB6-B8E6-4A5C-BC3D-8997B07BEA8E}"/>
                </a:ext>
              </a:extLst>
            </p:cNvPr>
            <p:cNvSpPr txBox="1"/>
            <p:nvPr/>
          </p:nvSpPr>
          <p:spPr>
            <a:xfrm>
              <a:off x="2835895" y="2005818"/>
              <a:ext cx="569744" cy="241980"/>
            </a:xfrm>
            <a:prstGeom prst="rect">
              <a:avLst/>
            </a:prstGeom>
            <a:noFill/>
            <a:ln w="9525">
              <a:solidFill>
                <a:srgbClr val="4D148C"/>
              </a:solidFill>
            </a:ln>
          </p:spPr>
          <p:txBody>
            <a:bodyPr wrap="square" lIns="36000" tIns="36000" rIns="36000" bIns="3600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1</a:t>
              </a:r>
            </a:p>
          </p:txBody>
        </p:sp>
        <p:sp>
          <p:nvSpPr>
            <p:cNvPr id="14" name="Rectangle 10">
              <a:extLst>
                <a:ext uri="{FF2B5EF4-FFF2-40B4-BE49-F238E27FC236}">
                  <a16:creationId xmlns:a16="http://schemas.microsoft.com/office/drawing/2014/main" id="{437A78E3-7139-47F6-87F7-0AE62870092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835898" y="3429000"/>
              <a:ext cx="1828800" cy="188518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t" anchorCtr="0"/>
            <a:lstStyle/>
            <a:p>
              <a:pPr marL="171450" marR="0" lvl="0" indent="-171450" defTabSz="121917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Develop technical objects based on functional and technical design documents</a:t>
              </a:r>
            </a:p>
            <a:p>
              <a:pPr marL="171450" marR="0" lvl="0" indent="-171450" defTabSz="121917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Perform technical unit tests and fix issues if any</a:t>
              </a:r>
            </a:p>
            <a:p>
              <a:pPr marL="171450" indent="-171450" defTabSz="1219170">
                <a:spcAft>
                  <a:spcPts val="600"/>
                </a:spcAft>
                <a:buFont typeface="Arial" panose="020B0604020202020204" pitchFamily="34" charset="0"/>
                <a:buChar char="•"/>
                <a:defRPr/>
              </a:pPr>
              <a:r>
                <a:rPr lang="en-US" sz="950" kern="0">
                  <a:solidFill>
                    <a:prstClr val="black"/>
                  </a:solidFill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Finalize baseline code version</a:t>
              </a:r>
            </a:p>
            <a:p>
              <a:pPr marL="171450" marR="0" lvl="0" indent="-171450" defTabSz="121917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Perform functional unit tests and fix issues if any</a:t>
              </a:r>
            </a:p>
            <a:p>
              <a:pPr marL="171450" marR="0" lvl="0" indent="-171450" defTabSz="1219170" eaLnBrk="1" fontAlgn="auto" latinLnBrk="0" hangingPunct="1"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Fix bugs and re-baseline the code</a:t>
              </a:r>
            </a:p>
          </p:txBody>
        </p:sp>
        <p:sp>
          <p:nvSpPr>
            <p:cNvPr id="15" name="Rectangle 10">
              <a:extLst>
                <a:ext uri="{FF2B5EF4-FFF2-40B4-BE49-F238E27FC236}">
                  <a16:creationId xmlns:a16="http://schemas.microsoft.com/office/drawing/2014/main" id="{74F05E1A-7F17-402F-BA40-B96436C4E251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835895" y="2526127"/>
              <a:ext cx="1828800" cy="826639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rgbClr val="046A38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Primary development pod for all RICE objects as per functional design</a:t>
              </a:r>
            </a:p>
          </p:txBody>
        </p:sp>
        <p:sp>
          <p:nvSpPr>
            <p:cNvPr id="16" name="Rectangle 10">
              <a:extLst>
                <a:ext uri="{FF2B5EF4-FFF2-40B4-BE49-F238E27FC236}">
                  <a16:creationId xmlns:a16="http://schemas.microsoft.com/office/drawing/2014/main" id="{6618B855-73F6-4065-B79A-B75D00561DF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2835894" y="5396752"/>
              <a:ext cx="1828800" cy="715298"/>
            </a:xfrm>
            <a:prstGeom prst="rect">
              <a:avLst/>
            </a:prstGeom>
            <a:solidFill>
              <a:srgbClr val="F2F2F2"/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Development Team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Process Team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6080B67-5067-4F7F-B3C0-D95AEA188D8F}"/>
              </a:ext>
            </a:extLst>
          </p:cNvPr>
          <p:cNvGrpSpPr/>
          <p:nvPr/>
        </p:nvGrpSpPr>
        <p:grpSpPr>
          <a:xfrm>
            <a:off x="4276433" y="1631933"/>
            <a:ext cx="2194560" cy="4113758"/>
            <a:chOff x="4753489" y="1998292"/>
            <a:chExt cx="1828804" cy="4113758"/>
          </a:xfrm>
        </p:grpSpPr>
        <p:sp>
          <p:nvSpPr>
            <p:cNvPr id="18" name="Rectangle 8">
              <a:extLst>
                <a:ext uri="{FF2B5EF4-FFF2-40B4-BE49-F238E27FC236}">
                  <a16:creationId xmlns:a16="http://schemas.microsoft.com/office/drawing/2014/main" id="{0D0D4444-5E38-49D7-9565-490C7F819987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5323235" y="1998292"/>
              <a:ext cx="1259058" cy="452956"/>
            </a:xfrm>
            <a:prstGeom prst="rect">
              <a:avLst/>
            </a:prstGeom>
            <a:solidFill>
              <a:srgbClr val="86BC25"/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88900" rIns="88900" bIns="88900" rtlCol="0" anchor="ctr"/>
            <a:lstStyle/>
            <a:p>
              <a:pPr marL="0" marR="0" lvl="0" indent="0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Verdana (Body)"/>
                </a:rPr>
                <a:t>DEV4, DEV5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720920C-6824-458A-BB55-E642188C2A81}"/>
                </a:ext>
              </a:extLst>
            </p:cNvPr>
            <p:cNvSpPr txBox="1"/>
            <p:nvPr/>
          </p:nvSpPr>
          <p:spPr>
            <a:xfrm>
              <a:off x="4753490" y="2005821"/>
              <a:ext cx="569744" cy="241980"/>
            </a:xfrm>
            <a:prstGeom prst="rect">
              <a:avLst/>
            </a:prstGeom>
            <a:noFill/>
            <a:ln w="9525">
              <a:solidFill>
                <a:srgbClr val="4D148C"/>
              </a:solidFill>
            </a:ln>
          </p:spPr>
          <p:txBody>
            <a:bodyPr wrap="square" lIns="36000" tIns="36000" rIns="36000" bIns="3600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2</a:t>
              </a:r>
            </a:p>
          </p:txBody>
        </p:sp>
        <p:sp>
          <p:nvSpPr>
            <p:cNvPr id="20" name="Rectangle 10">
              <a:extLst>
                <a:ext uri="{FF2B5EF4-FFF2-40B4-BE49-F238E27FC236}">
                  <a16:creationId xmlns:a16="http://schemas.microsoft.com/office/drawing/2014/main" id="{37A4A298-D0E2-42C6-807E-7A26C4C711D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53490" y="2526130"/>
              <a:ext cx="1828800" cy="826639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rgbClr val="046A38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Primary validation pod where end to end testing of RICE objects is done</a:t>
              </a:r>
            </a:p>
          </p:txBody>
        </p:sp>
        <p:sp>
          <p:nvSpPr>
            <p:cNvPr id="21" name="Rectangle 10">
              <a:extLst>
                <a:ext uri="{FF2B5EF4-FFF2-40B4-BE49-F238E27FC236}">
                  <a16:creationId xmlns:a16="http://schemas.microsoft.com/office/drawing/2014/main" id="{10C3272B-4942-440E-ACF4-3EBBDF569CF6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53490" y="3428999"/>
              <a:ext cx="1828800" cy="1885188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t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Migrate unit tested code to support integration testing activities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Validate object functionality by testing end-to-end and unit test scenarios covering all variations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Re-migrate objects post break fix activity and re-test until all identified issues have been resolved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9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 (Body)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2" name="Rectangle 10">
              <a:extLst>
                <a:ext uri="{FF2B5EF4-FFF2-40B4-BE49-F238E27FC236}">
                  <a16:creationId xmlns:a16="http://schemas.microsoft.com/office/drawing/2014/main" id="{64FE08AA-C451-4970-A381-D6F6216F2CAA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4753489" y="5396752"/>
              <a:ext cx="1828800" cy="715298"/>
            </a:xfrm>
            <a:prstGeom prst="rect">
              <a:avLst/>
            </a:prstGeom>
            <a:solidFill>
              <a:srgbClr val="F2F2F2"/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Development Team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Process Team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Key business users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F5DBF07-D859-4090-8AE5-2F22D4DEEF93}"/>
              </a:ext>
            </a:extLst>
          </p:cNvPr>
          <p:cNvGrpSpPr/>
          <p:nvPr/>
        </p:nvGrpSpPr>
        <p:grpSpPr>
          <a:xfrm>
            <a:off x="6635658" y="1631932"/>
            <a:ext cx="2194560" cy="4113759"/>
            <a:chOff x="6671083" y="1998291"/>
            <a:chExt cx="1832385" cy="4113759"/>
          </a:xfrm>
        </p:grpSpPr>
        <p:sp>
          <p:nvSpPr>
            <p:cNvPr id="24" name="Rectangle 8">
              <a:extLst>
                <a:ext uri="{FF2B5EF4-FFF2-40B4-BE49-F238E27FC236}">
                  <a16:creationId xmlns:a16="http://schemas.microsoft.com/office/drawing/2014/main" id="{9350D1C5-719D-4B35-9BA4-9A4297283E1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7240829" y="1998291"/>
              <a:ext cx="1259058" cy="452956"/>
            </a:xfrm>
            <a:prstGeom prst="rect">
              <a:avLst/>
            </a:prstGeom>
            <a:solidFill>
              <a:srgbClr val="86BC25"/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88900" rIns="88900" bIns="88900" rtlCol="0" anchor="ctr"/>
            <a:lstStyle/>
            <a:p>
              <a:pPr marL="0" marR="0" lvl="0" indent="0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Verdana (Body)"/>
                </a:rPr>
                <a:t>TEST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93BE9C8-D97A-4E91-9C57-078447158605}"/>
                </a:ext>
              </a:extLst>
            </p:cNvPr>
            <p:cNvSpPr txBox="1"/>
            <p:nvPr/>
          </p:nvSpPr>
          <p:spPr>
            <a:xfrm>
              <a:off x="6671084" y="2005820"/>
              <a:ext cx="569744" cy="241980"/>
            </a:xfrm>
            <a:prstGeom prst="rect">
              <a:avLst/>
            </a:prstGeom>
            <a:noFill/>
            <a:ln w="9525">
              <a:solidFill>
                <a:srgbClr val="4D148C"/>
              </a:solidFill>
            </a:ln>
          </p:spPr>
          <p:txBody>
            <a:bodyPr wrap="square" lIns="36000" tIns="36000" rIns="36000" bIns="3600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3</a:t>
              </a:r>
            </a:p>
          </p:txBody>
        </p:sp>
        <p:sp>
          <p:nvSpPr>
            <p:cNvPr id="26" name="Rectangle 10">
              <a:extLst>
                <a:ext uri="{FF2B5EF4-FFF2-40B4-BE49-F238E27FC236}">
                  <a16:creationId xmlns:a16="http://schemas.microsoft.com/office/drawing/2014/main" id="{61926D69-BA4C-489F-B111-D697649929A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71084" y="2526129"/>
              <a:ext cx="1828800" cy="826639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rgbClr val="046A38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Primary User Acceptance pod to certify code is ready for deployment</a:t>
              </a:r>
            </a:p>
          </p:txBody>
        </p:sp>
        <p:sp>
          <p:nvSpPr>
            <p:cNvPr id="27" name="Rectangle 10">
              <a:extLst>
                <a:ext uri="{FF2B5EF4-FFF2-40B4-BE49-F238E27FC236}">
                  <a16:creationId xmlns:a16="http://schemas.microsoft.com/office/drawing/2014/main" id="{12D268B5-1C70-41DA-AC4C-6E3CBB50CEF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74668" y="3428997"/>
              <a:ext cx="1828800" cy="1885191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t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Migrate code which has been tested in integration testing for final user acceptance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Validate object functionality by testing end-to-end and unit test scenarios covering all variations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Establish readiness of the object for production deployment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9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 (Body)"/>
                <a:ea typeface="Verdana" panose="020B0604030504040204" pitchFamily="34" charset="0"/>
                <a:cs typeface="Verdana" panose="020B0604030504040204" pitchFamily="34" charset="0"/>
              </a:endParaRP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endParaRPr kumimoji="0" lang="en-US" sz="95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 (Body)"/>
                <a:ea typeface="Verdana" panose="020B0604030504040204" pitchFamily="34" charset="0"/>
                <a:cs typeface="Verdana" panose="020B0604030504040204" pitchFamily="34" charset="0"/>
              </a:endParaRPr>
            </a:p>
          </p:txBody>
        </p:sp>
        <p:sp>
          <p:nvSpPr>
            <p:cNvPr id="28" name="Rectangle 10">
              <a:extLst>
                <a:ext uri="{FF2B5EF4-FFF2-40B4-BE49-F238E27FC236}">
                  <a16:creationId xmlns:a16="http://schemas.microsoft.com/office/drawing/2014/main" id="{3F6A88D2-FE81-40BC-A3AB-2F6401D727CE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6671083" y="5396752"/>
              <a:ext cx="1828800" cy="715298"/>
            </a:xfrm>
            <a:prstGeom prst="rect">
              <a:avLst/>
            </a:prstGeom>
            <a:solidFill>
              <a:srgbClr val="F2F2F2"/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Development Team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Process Team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Key business users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FBF17CE-79C0-4A7A-8AD4-0DBF56D62E0E}"/>
              </a:ext>
            </a:extLst>
          </p:cNvPr>
          <p:cNvGrpSpPr/>
          <p:nvPr/>
        </p:nvGrpSpPr>
        <p:grpSpPr>
          <a:xfrm>
            <a:off x="8989140" y="1631934"/>
            <a:ext cx="2194560" cy="4113757"/>
            <a:chOff x="8579396" y="1998293"/>
            <a:chExt cx="1845250" cy="4113757"/>
          </a:xfrm>
        </p:grpSpPr>
        <p:sp>
          <p:nvSpPr>
            <p:cNvPr id="30" name="Rectangle 8">
              <a:extLst>
                <a:ext uri="{FF2B5EF4-FFF2-40B4-BE49-F238E27FC236}">
                  <a16:creationId xmlns:a16="http://schemas.microsoft.com/office/drawing/2014/main" id="{F8B6BAE9-9DC7-417C-9573-AF8C57FA8B1F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9149141" y="1998293"/>
              <a:ext cx="1259058" cy="452956"/>
            </a:xfrm>
            <a:prstGeom prst="rect">
              <a:avLst/>
            </a:prstGeom>
            <a:solidFill>
              <a:srgbClr val="86BC25"/>
            </a:solidFill>
            <a:ln w="19050" algn="ctr">
              <a:noFill/>
              <a:miter lim="800000"/>
              <a:headEnd/>
              <a:tailEnd/>
            </a:ln>
          </p:spPr>
          <p:txBody>
            <a:bodyPr wrap="square" lIns="88900" tIns="88900" rIns="88900" bIns="88900" rtlCol="0" anchor="ctr"/>
            <a:lstStyle/>
            <a:p>
              <a:pPr marL="0" marR="0" lvl="0" indent="0" defTabSz="914400" eaLnBrk="1" fontAlgn="auto" latinLnBrk="0" hangingPunct="1">
                <a:lnSpc>
                  <a:spcPct val="106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Wingdings 2" pitchFamily="18" charset="2"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Verdana (Body)"/>
                </a:rPr>
                <a:t>PROD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05B38DA-4F3C-4B9A-951E-A99F1EA0046C}"/>
                </a:ext>
              </a:extLst>
            </p:cNvPr>
            <p:cNvSpPr txBox="1"/>
            <p:nvPr/>
          </p:nvSpPr>
          <p:spPr>
            <a:xfrm>
              <a:off x="8579396" y="2005822"/>
              <a:ext cx="569744" cy="241980"/>
            </a:xfrm>
            <a:prstGeom prst="rect">
              <a:avLst/>
            </a:prstGeom>
            <a:noFill/>
            <a:ln w="9525">
              <a:solidFill>
                <a:srgbClr val="4D148C"/>
              </a:solidFill>
            </a:ln>
          </p:spPr>
          <p:txBody>
            <a:bodyPr wrap="square" lIns="36000" tIns="36000" rIns="36000" bIns="36000" rtlCol="0">
              <a:spAutoFit/>
            </a:bodyPr>
            <a:lstStyle/>
            <a:p>
              <a:pPr marL="0" marR="0" lvl="0" indent="0" algn="ctr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solidFill>
                    <a:prstClr val="black">
                      <a:lumMod val="50000"/>
                      <a:lumOff val="50000"/>
                    </a:prstClr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4</a:t>
              </a:r>
            </a:p>
          </p:txBody>
        </p:sp>
        <p:sp>
          <p:nvSpPr>
            <p:cNvPr id="32" name="Rectangle 10">
              <a:extLst>
                <a:ext uri="{FF2B5EF4-FFF2-40B4-BE49-F238E27FC236}">
                  <a16:creationId xmlns:a16="http://schemas.microsoft.com/office/drawing/2014/main" id="{8BFC80B8-ECEA-4028-913B-8D6008DB7EA0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588678" y="2526131"/>
              <a:ext cx="1828800" cy="826639"/>
            </a:xfrm>
            <a:prstGeom prst="rect">
              <a:avLst/>
            </a:prstGeom>
            <a:solidFill>
              <a:srgbClr val="FFC000"/>
            </a:solidFill>
            <a:ln w="9525" algn="ctr">
              <a:solidFill>
                <a:srgbClr val="046A38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0" marR="0" lvl="0" indent="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1" i="0" u="none" strike="noStrike" kern="0" cap="none" spc="0" normalizeH="0" baseline="0" noProof="0">
                  <a:ln>
                    <a:noFill/>
                  </a:ln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Production pod</a:t>
              </a:r>
            </a:p>
          </p:txBody>
        </p:sp>
        <p:sp>
          <p:nvSpPr>
            <p:cNvPr id="33" name="Rectangle 10">
              <a:extLst>
                <a:ext uri="{FF2B5EF4-FFF2-40B4-BE49-F238E27FC236}">
                  <a16:creationId xmlns:a16="http://schemas.microsoft.com/office/drawing/2014/main" id="{5DFBA3C2-6810-4372-8FBF-9C98AAF71DEC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595846" y="3428997"/>
              <a:ext cx="1828800" cy="1885192"/>
            </a:xfrm>
            <a:prstGeom prst="rect">
              <a:avLst/>
            </a:prstGeom>
            <a:solidFill>
              <a:sysClr val="window" lastClr="FFFFFF">
                <a:lumMod val="95000"/>
              </a:sysClr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t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Operate with custom RICE components 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Identify any bugs and plan for bug fixes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Identify Enhancement Opportunities and follow the established release management plan</a:t>
              </a:r>
            </a:p>
          </p:txBody>
        </p:sp>
        <p:sp>
          <p:nvSpPr>
            <p:cNvPr id="34" name="Rectangle 10">
              <a:extLst>
                <a:ext uri="{FF2B5EF4-FFF2-40B4-BE49-F238E27FC236}">
                  <a16:creationId xmlns:a16="http://schemas.microsoft.com/office/drawing/2014/main" id="{BF3029B8-8BAF-4F55-9E22-75651AE38012}"/>
                </a:ext>
              </a:extLst>
            </p:cNvPr>
            <p:cNvSpPr>
              <a:spLocks noChangeArrowheads="1"/>
            </p:cNvSpPr>
            <p:nvPr/>
          </p:nvSpPr>
          <p:spPr bwMode="gray">
            <a:xfrm>
              <a:off x="8588677" y="5396752"/>
              <a:ext cx="1828800" cy="715298"/>
            </a:xfrm>
            <a:prstGeom prst="rect">
              <a:avLst/>
            </a:prstGeom>
            <a:solidFill>
              <a:srgbClr val="F2F2F2"/>
            </a:solidFill>
            <a:ln w="9525" algn="ctr">
              <a:solidFill>
                <a:srgbClr val="4D148C"/>
              </a:solidFill>
              <a:miter lim="800000"/>
              <a:headEnd/>
              <a:tailEnd/>
            </a:ln>
            <a:effectLst/>
          </p:spPr>
          <p:txBody>
            <a:bodyPr lIns="91440" tIns="91440" rIns="91440" bIns="91440" anchor="ctr" anchorCtr="0"/>
            <a:lstStyle/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Business Users</a:t>
              </a:r>
            </a:p>
            <a:p>
              <a:pPr marL="171450" marR="0" lvl="0" indent="-171450" defTabSz="121917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SzTx/>
                <a:buFont typeface="Arial" panose="020B0604020202020204" pitchFamily="34" charset="0"/>
                <a:buChar char="•"/>
                <a:tabLst/>
                <a:defRPr/>
              </a:pPr>
              <a:r>
                <a:rPr kumimoji="0" lang="en-US" sz="95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Verdana (Body)"/>
                  <a:ea typeface="Verdana" panose="020B0604030504040204" pitchFamily="34" charset="0"/>
                  <a:cs typeface="Verdana" panose="020B0604030504040204" pitchFamily="34" charset="0"/>
                </a:rPr>
                <a:t>Production Support Team</a:t>
              </a:r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D6BF058D-030D-46FD-A5CE-8A70F3583405}"/>
              </a:ext>
            </a:extLst>
          </p:cNvPr>
          <p:cNvSpPr/>
          <p:nvPr/>
        </p:nvSpPr>
        <p:spPr>
          <a:xfrm>
            <a:off x="469900" y="5030392"/>
            <a:ext cx="1250250" cy="715298"/>
          </a:xfrm>
          <a:prstGeom prst="rect">
            <a:avLst/>
          </a:prstGeom>
          <a:solidFill>
            <a:sysClr val="window" lastClr="FFFFFF">
              <a:lumMod val="50000"/>
            </a:sysClr>
          </a:solidFill>
          <a:ln w="19050" algn="ctr">
            <a:noFill/>
            <a:miter lim="800000"/>
            <a:headEnd/>
            <a:tailEnd/>
          </a:ln>
        </p:spPr>
        <p:txBody>
          <a:bodyPr wrap="square" lIns="45720" tIns="88900" rIns="45720" bIns="88900" rtlCol="0" anchor="ctr"/>
          <a:lstStyle/>
          <a:p>
            <a:pPr marL="0" marR="0" lvl="0" indent="0" algn="ctr" defTabSz="914400" eaLnBrk="1" fontAlgn="auto" latinLnBrk="0" hangingPunct="1">
              <a:lnSpc>
                <a:spcPct val="106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 2" pitchFamily="18" charset="2"/>
              <a:buNone/>
              <a:tabLst/>
              <a:defRPr/>
            </a:pPr>
            <a:r>
              <a:rPr kumimoji="0" lang="en-US" sz="1100" b="1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 (Body)"/>
              </a:rPr>
              <a:t>Key Stakeholders</a:t>
            </a:r>
          </a:p>
        </p:txBody>
      </p:sp>
    </p:spTree>
    <p:extLst>
      <p:ext uri="{BB962C8B-B14F-4D97-AF65-F5344CB8AC3E}">
        <p14:creationId xmlns:p14="http://schemas.microsoft.com/office/powerpoint/2010/main" val="4241279785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Refresh Planning and Communication Plan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7F4838-44A5-46AE-8E4D-13DF91B67FD6}"/>
              </a:ext>
            </a:extLst>
          </p:cNvPr>
          <p:cNvSpPr txBox="1"/>
          <p:nvPr/>
        </p:nvSpPr>
        <p:spPr>
          <a:xfrm>
            <a:off x="403860" y="972092"/>
            <a:ext cx="11384280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Communication with Oracle for all refresh (P2T/T2T) will be owned by Deloitte.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Oracle recommends that SRs for refresh must be logged/approved by Oracle at-least 21 days in advance. Our recommended approach is to log refresh requests with Oracle atleast 3 months in advance to get the desired refresh dates.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Reminder will be sent to all parties 10 days in advance for upcoming P2T/T2T refreshes.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Oracle does not accept cancellation requests less than 7 days in advance.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Users will get 3 days window to request for cancellation.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Reverting a pod to an old state is not possible.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Instance plan will be updated on a need basis as per the requirements of the programme and reviewed by XXXX FinOps.</a:t>
            </a:r>
          </a:p>
        </p:txBody>
      </p:sp>
    </p:spTree>
    <p:extLst>
      <p:ext uri="{BB962C8B-B14F-4D97-AF65-F5344CB8AC3E}">
        <p14:creationId xmlns:p14="http://schemas.microsoft.com/office/powerpoint/2010/main" val="2675560788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RACI Matrix - ORACLE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470EEA9E-929A-4E29-8C4B-EA36F0CD2F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88576061"/>
              </p:ext>
            </p:extLst>
          </p:nvPr>
        </p:nvGraphicFramePr>
        <p:xfrm>
          <a:off x="469900" y="1139275"/>
          <a:ext cx="11384280" cy="4293370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207199">
                  <a:extLst>
                    <a:ext uri="{9D8B030D-6E8A-4147-A177-3AD203B41FA5}">
                      <a16:colId xmlns:a16="http://schemas.microsoft.com/office/drawing/2014/main" val="2226770548"/>
                    </a:ext>
                  </a:extLst>
                </a:gridCol>
                <a:gridCol w="1322024">
                  <a:extLst>
                    <a:ext uri="{9D8B030D-6E8A-4147-A177-3AD203B41FA5}">
                      <a16:colId xmlns:a16="http://schemas.microsoft.com/office/drawing/2014/main" val="2072608906"/>
                    </a:ext>
                  </a:extLst>
                </a:gridCol>
                <a:gridCol w="1244906">
                  <a:extLst>
                    <a:ext uri="{9D8B030D-6E8A-4147-A177-3AD203B41FA5}">
                      <a16:colId xmlns:a16="http://schemas.microsoft.com/office/drawing/2014/main" val="2862906832"/>
                    </a:ext>
                  </a:extLst>
                </a:gridCol>
                <a:gridCol w="1211855">
                  <a:extLst>
                    <a:ext uri="{9D8B030D-6E8A-4147-A177-3AD203B41FA5}">
                      <a16:colId xmlns:a16="http://schemas.microsoft.com/office/drawing/2014/main" val="2552337167"/>
                    </a:ext>
                  </a:extLst>
                </a:gridCol>
                <a:gridCol w="1399143">
                  <a:extLst>
                    <a:ext uri="{9D8B030D-6E8A-4147-A177-3AD203B41FA5}">
                      <a16:colId xmlns:a16="http://schemas.microsoft.com/office/drawing/2014/main" val="1212842422"/>
                    </a:ext>
                  </a:extLst>
                </a:gridCol>
                <a:gridCol w="3999153">
                  <a:extLst>
                    <a:ext uri="{9D8B030D-6E8A-4147-A177-3AD203B41FA5}">
                      <a16:colId xmlns:a16="http://schemas.microsoft.com/office/drawing/2014/main" val="3354267278"/>
                    </a:ext>
                  </a:extLst>
                </a:gridCol>
              </a:tblGrid>
              <a:tr h="28190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Tasks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Responsible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Accountable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Consulted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Informed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Remarks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19503"/>
                  </a:ext>
                </a:extLst>
              </a:tr>
              <a:tr h="434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Pod Management Requests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571995487"/>
                  </a:ext>
                </a:extLst>
              </a:tr>
              <a:tr h="67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Pod Management - Execution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 will let XXXX FinOps know the schedule of Refreshes for XXXX FinOps to raise requests with Oracle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894725021"/>
                  </a:ext>
                </a:extLst>
              </a:tr>
              <a:tr h="1122033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Communication Management - Pod updates (Patching/Upgrades/Outages/Pod Refresh)</a:t>
                      </a:r>
                      <a:endParaRPr lang="fr-FR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Distribution lists to be provided by XXXX FinOps to 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228563169"/>
                  </a:ext>
                </a:extLst>
              </a:tr>
              <a:tr h="434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Pod Sizing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Oracle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Oracle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62391605"/>
                  </a:ext>
                </a:extLst>
              </a:tr>
              <a:tr h="67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Defects logging with Oracle (Service Requests) -Infra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Oracle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Single Sign on /Whitelisting / AD / LDAP /  Firewalls /Integration Connection  related requests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4126338720"/>
                  </a:ext>
                </a:extLst>
              </a:tr>
              <a:tr h="67322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Defects logging with Oracle (Service Requests) -Functional</a:t>
                      </a:r>
                      <a:endParaRPr lang="en-US" sz="1200" b="0" i="1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Oracle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Functionality  or performance issues will be triaged by Deloitte, raised with oracle and managed by Deloitte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7609328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95780704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RACI Matrix - NON-ORACLE (Boundary Systems)</a:t>
            </a:r>
            <a:b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</a:b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470EEA9E-929A-4E29-8C4B-EA36F0CD2F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616233"/>
              </p:ext>
            </p:extLst>
          </p:nvPr>
        </p:nvGraphicFramePr>
        <p:xfrm>
          <a:off x="469900" y="1049371"/>
          <a:ext cx="11384280" cy="2193375"/>
        </p:xfrm>
        <a:graphic>
          <a:graphicData uri="http://schemas.openxmlformats.org/drawingml/2006/table">
            <a:tbl>
              <a:tblPr firstRow="1" bandRow="1">
                <a:tableStyleId>{ED083AE6-46FA-4A59-8FB0-9F97EB10719F}</a:tableStyleId>
              </a:tblPr>
              <a:tblGrid>
                <a:gridCol w="2080192">
                  <a:extLst>
                    <a:ext uri="{9D8B030D-6E8A-4147-A177-3AD203B41FA5}">
                      <a16:colId xmlns:a16="http://schemas.microsoft.com/office/drawing/2014/main" val="2226770548"/>
                    </a:ext>
                  </a:extLst>
                </a:gridCol>
                <a:gridCol w="1223150">
                  <a:extLst>
                    <a:ext uri="{9D8B030D-6E8A-4147-A177-3AD203B41FA5}">
                      <a16:colId xmlns:a16="http://schemas.microsoft.com/office/drawing/2014/main" val="2072608906"/>
                    </a:ext>
                  </a:extLst>
                </a:gridCol>
                <a:gridCol w="1349601">
                  <a:extLst>
                    <a:ext uri="{9D8B030D-6E8A-4147-A177-3AD203B41FA5}">
                      <a16:colId xmlns:a16="http://schemas.microsoft.com/office/drawing/2014/main" val="2862906832"/>
                    </a:ext>
                  </a:extLst>
                </a:gridCol>
                <a:gridCol w="1277957">
                  <a:extLst>
                    <a:ext uri="{9D8B030D-6E8A-4147-A177-3AD203B41FA5}">
                      <a16:colId xmlns:a16="http://schemas.microsoft.com/office/drawing/2014/main" val="2552337167"/>
                    </a:ext>
                  </a:extLst>
                </a:gridCol>
                <a:gridCol w="1167788">
                  <a:extLst>
                    <a:ext uri="{9D8B030D-6E8A-4147-A177-3AD203B41FA5}">
                      <a16:colId xmlns:a16="http://schemas.microsoft.com/office/drawing/2014/main" val="1212842422"/>
                    </a:ext>
                  </a:extLst>
                </a:gridCol>
                <a:gridCol w="4285592">
                  <a:extLst>
                    <a:ext uri="{9D8B030D-6E8A-4147-A177-3AD203B41FA5}">
                      <a16:colId xmlns:a16="http://schemas.microsoft.com/office/drawing/2014/main" val="3354267278"/>
                    </a:ext>
                  </a:extLst>
                </a:gridCol>
              </a:tblGrid>
              <a:tr h="283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Tasks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Responsible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Accountable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Consulted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Informed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solidFill>
                            <a:srgbClr val="000000"/>
                          </a:solidFill>
                          <a:effectLst/>
                          <a:latin typeface="Verdana (Headings)"/>
                        </a:rPr>
                        <a:t>Remarks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Verdana (Headings)"/>
                      </a:endParaRPr>
                    </a:p>
                  </a:txBody>
                  <a:tcPr marL="0" marR="0" marT="0" marB="0" anchor="b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019503"/>
                  </a:ext>
                </a:extLst>
              </a:tr>
              <a:tr h="4699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Pod Management  - Approval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571995487"/>
                  </a:ext>
                </a:extLst>
              </a:tr>
              <a:tr h="469903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Pod Management - Execution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3894725021"/>
                  </a:ext>
                </a:extLst>
              </a:tr>
              <a:tr h="969899">
                <a:tc>
                  <a:txBody>
                    <a:bodyPr/>
                    <a:lstStyle/>
                    <a:p>
                      <a:pPr algn="l" fontAlgn="b"/>
                      <a:r>
                        <a:rPr lang="fr-FR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Communication Management - Pod updates (Patching/Upgrades/Outages/Pod Refresh)</a:t>
                      </a:r>
                      <a:endParaRPr lang="fr-FR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Deloitte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XXXX FinOps to push notifications to Deloitte Distribution List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Verdana (Body)"/>
                      </a:endParaRP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2285631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35522546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red car driving on a road&#10;&#10;Description automatically generated with medium confidence">
            <a:extLst>
              <a:ext uri="{FF2B5EF4-FFF2-40B4-BE49-F238E27FC236}">
                <a16:creationId xmlns:a16="http://schemas.microsoft.com/office/drawing/2014/main" id="{07BCAED1-3F80-468E-AC94-A48F5DB19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8231" t="1850" r="-2668" b="6134"/>
          <a:stretch/>
        </p:blipFill>
        <p:spPr>
          <a:xfrm>
            <a:off x="0" y="0"/>
            <a:ext cx="6085831" cy="68580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11AEE1-CB06-443E-B8B8-5017A9A65007}"/>
              </a:ext>
            </a:extLst>
          </p:cNvPr>
          <p:cNvCxnSpPr>
            <a:cxnSpLocks/>
          </p:cNvCxnSpPr>
          <p:nvPr/>
        </p:nvCxnSpPr>
        <p:spPr>
          <a:xfrm flipH="1">
            <a:off x="3207658" y="2130867"/>
            <a:ext cx="1233714" cy="4226390"/>
          </a:xfrm>
          <a:prstGeom prst="line">
            <a:avLst/>
          </a:prstGeom>
          <a:ln w="25400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A0075F2-E75C-47BD-84B1-7A30C2CC1D36}"/>
              </a:ext>
            </a:extLst>
          </p:cNvPr>
          <p:cNvCxnSpPr>
            <a:cxnSpLocks/>
          </p:cNvCxnSpPr>
          <p:nvPr/>
        </p:nvCxnSpPr>
        <p:spPr>
          <a:xfrm flipH="1">
            <a:off x="4064000" y="381782"/>
            <a:ext cx="1020356" cy="3495473"/>
          </a:xfrm>
          <a:prstGeom prst="line">
            <a:avLst/>
          </a:prstGeom>
          <a:ln w="19050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4BA4A11-9EC3-4397-912E-59CC18FC7276}"/>
              </a:ext>
            </a:extLst>
          </p:cNvPr>
          <p:cNvSpPr txBox="1"/>
          <p:nvPr/>
        </p:nvSpPr>
        <p:spPr bwMode="gray">
          <a:xfrm>
            <a:off x="6324602" y="3275111"/>
            <a:ext cx="5061361" cy="30777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defPPr>
              <a:defRPr lang="en-US"/>
            </a:defPPr>
            <a:lvl1pPr marL="228600" marR="0" lvl="0" indent="-228600" defTabSz="1217613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  <a:defRPr kumimoji="0" sz="200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pPr marL="0" indent="0">
              <a:buClr>
                <a:srgbClr val="FFD100"/>
              </a:buClr>
              <a:buNone/>
            </a:pPr>
            <a:r>
              <a:rPr lang="en-US" b="1" noProof="0">
                <a:solidFill>
                  <a:srgbClr val="FFCD00"/>
                </a:solidFill>
                <a:latin typeface="Verdana (Headings)"/>
              </a:rPr>
              <a:t>Appendix</a:t>
            </a:r>
            <a:endParaRPr lang="en-US" b="1">
              <a:solidFill>
                <a:srgbClr val="FFCD00"/>
              </a:solidFill>
              <a:latin typeface="Verdana (Headings)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ED79AA7-42F7-4AAB-9DBA-C2684B1CCC0B}"/>
              </a:ext>
            </a:extLst>
          </p:cNvPr>
          <p:cNvSpPr/>
          <p:nvPr/>
        </p:nvSpPr>
        <p:spPr bwMode="gray">
          <a:xfrm>
            <a:off x="1324428" y="2304393"/>
            <a:ext cx="3024772" cy="4588717"/>
          </a:xfrm>
          <a:custGeom>
            <a:avLst/>
            <a:gdLst>
              <a:gd name="connsiteX0" fmla="*/ 1160814 w 2504081"/>
              <a:gd name="connsiteY0" fmla="*/ 0 h 3798805"/>
              <a:gd name="connsiteX1" fmla="*/ 1701091 w 2504081"/>
              <a:gd name="connsiteY1" fmla="*/ 0 h 3798805"/>
              <a:gd name="connsiteX2" fmla="*/ 2038089 w 2504081"/>
              <a:gd name="connsiteY2" fmla="*/ 0 h 3798805"/>
              <a:gd name="connsiteX3" fmla="*/ 2504081 w 2504081"/>
              <a:gd name="connsiteY3" fmla="*/ 0 h 3798805"/>
              <a:gd name="connsiteX4" fmla="*/ 1343267 w 2504081"/>
              <a:gd name="connsiteY4" fmla="*/ 3798805 h 3798805"/>
              <a:gd name="connsiteX5" fmla="*/ 877275 w 2504081"/>
              <a:gd name="connsiteY5" fmla="*/ 3798805 h 3798805"/>
              <a:gd name="connsiteX6" fmla="*/ 829706 w 2504081"/>
              <a:gd name="connsiteY6" fmla="*/ 3798805 h 3798805"/>
              <a:gd name="connsiteX7" fmla="*/ 0 w 2504081"/>
              <a:gd name="connsiteY7" fmla="*/ 3798805 h 379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081" h="3798805">
                <a:moveTo>
                  <a:pt x="1160814" y="0"/>
                </a:moveTo>
                <a:lnTo>
                  <a:pt x="1701091" y="0"/>
                </a:lnTo>
                <a:lnTo>
                  <a:pt x="2038089" y="0"/>
                </a:lnTo>
                <a:lnTo>
                  <a:pt x="2504081" y="0"/>
                </a:lnTo>
                <a:lnTo>
                  <a:pt x="1343267" y="3798805"/>
                </a:lnTo>
                <a:lnTo>
                  <a:pt x="877275" y="3798805"/>
                </a:lnTo>
                <a:lnTo>
                  <a:pt x="829706" y="3798805"/>
                </a:lnTo>
                <a:lnTo>
                  <a:pt x="0" y="3798805"/>
                </a:lnTo>
                <a:close/>
              </a:path>
            </a:pathLst>
          </a:custGeom>
          <a:solidFill>
            <a:schemeClr val="tx1">
              <a:alpha val="23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>
            <a:noAutofit/>
          </a:bodyPr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B4DD82E-A6DA-4E7A-A5AF-F6AAD2267716}"/>
              </a:ext>
            </a:extLst>
          </p:cNvPr>
          <p:cNvSpPr/>
          <p:nvPr/>
        </p:nvSpPr>
        <p:spPr bwMode="gray">
          <a:xfrm>
            <a:off x="1735" y="0"/>
            <a:ext cx="3024772" cy="4588717"/>
          </a:xfrm>
          <a:custGeom>
            <a:avLst/>
            <a:gdLst>
              <a:gd name="connsiteX0" fmla="*/ 1160814 w 2504081"/>
              <a:gd name="connsiteY0" fmla="*/ 0 h 3798805"/>
              <a:gd name="connsiteX1" fmla="*/ 1701091 w 2504081"/>
              <a:gd name="connsiteY1" fmla="*/ 0 h 3798805"/>
              <a:gd name="connsiteX2" fmla="*/ 2038089 w 2504081"/>
              <a:gd name="connsiteY2" fmla="*/ 0 h 3798805"/>
              <a:gd name="connsiteX3" fmla="*/ 2504081 w 2504081"/>
              <a:gd name="connsiteY3" fmla="*/ 0 h 3798805"/>
              <a:gd name="connsiteX4" fmla="*/ 1343267 w 2504081"/>
              <a:gd name="connsiteY4" fmla="*/ 3798805 h 3798805"/>
              <a:gd name="connsiteX5" fmla="*/ 877275 w 2504081"/>
              <a:gd name="connsiteY5" fmla="*/ 3798805 h 3798805"/>
              <a:gd name="connsiteX6" fmla="*/ 829706 w 2504081"/>
              <a:gd name="connsiteY6" fmla="*/ 3798805 h 3798805"/>
              <a:gd name="connsiteX7" fmla="*/ 0 w 2504081"/>
              <a:gd name="connsiteY7" fmla="*/ 3798805 h 379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081" h="3798805">
                <a:moveTo>
                  <a:pt x="1160814" y="0"/>
                </a:moveTo>
                <a:lnTo>
                  <a:pt x="1701091" y="0"/>
                </a:lnTo>
                <a:lnTo>
                  <a:pt x="2038089" y="0"/>
                </a:lnTo>
                <a:lnTo>
                  <a:pt x="2504081" y="0"/>
                </a:lnTo>
                <a:lnTo>
                  <a:pt x="1343267" y="3798805"/>
                </a:lnTo>
                <a:lnTo>
                  <a:pt x="877275" y="3798805"/>
                </a:lnTo>
                <a:lnTo>
                  <a:pt x="829706" y="3798805"/>
                </a:lnTo>
                <a:lnTo>
                  <a:pt x="0" y="3798805"/>
                </a:lnTo>
                <a:close/>
              </a:path>
            </a:pathLst>
          </a:custGeom>
          <a:solidFill>
            <a:schemeClr val="tx1">
              <a:alpha val="7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>
            <a:noAutofit/>
          </a:bodyPr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49066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Detailed Pod Plan</a:t>
            </a:r>
            <a:b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</a:b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07338CD2-8383-459F-9597-D8144055F1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6877279"/>
              </p:ext>
            </p:extLst>
          </p:nvPr>
        </p:nvGraphicFramePr>
        <p:xfrm>
          <a:off x="1232053" y="1316573"/>
          <a:ext cx="914400" cy="80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Worksheet" showAsIcon="1" r:id="rId3" imgW="914400" imgH="806400" progId="Excel.Sheet.12">
                  <p:embed/>
                </p:oleObj>
              </mc:Choice>
              <mc:Fallback>
                <p:oleObj name="Worksheet" showAsIcon="1" r:id="rId3" imgW="914400" imgH="806400" progId="Excel.Sheet.12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07338CD2-8383-459F-9597-D8144055F1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32053" y="1316573"/>
                        <a:ext cx="914400" cy="80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882690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red car driving on a road&#10;&#10;Description automatically generated with medium confidence">
            <a:extLst>
              <a:ext uri="{FF2B5EF4-FFF2-40B4-BE49-F238E27FC236}">
                <a16:creationId xmlns:a16="http://schemas.microsoft.com/office/drawing/2014/main" id="{07BCAED1-3F80-468E-AC94-A48F5DB19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48231" t="1850" r="-2668" b="6134"/>
          <a:stretch/>
        </p:blipFill>
        <p:spPr>
          <a:xfrm>
            <a:off x="0" y="0"/>
            <a:ext cx="6085831" cy="68580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C11AEE1-CB06-443E-B8B8-5017A9A65007}"/>
              </a:ext>
            </a:extLst>
          </p:cNvPr>
          <p:cNvCxnSpPr>
            <a:cxnSpLocks/>
          </p:cNvCxnSpPr>
          <p:nvPr/>
        </p:nvCxnSpPr>
        <p:spPr>
          <a:xfrm flipH="1">
            <a:off x="3207658" y="2130867"/>
            <a:ext cx="1233714" cy="4226390"/>
          </a:xfrm>
          <a:prstGeom prst="line">
            <a:avLst/>
          </a:prstGeom>
          <a:ln w="25400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0A0075F2-E75C-47BD-84B1-7A30C2CC1D36}"/>
              </a:ext>
            </a:extLst>
          </p:cNvPr>
          <p:cNvCxnSpPr>
            <a:cxnSpLocks/>
          </p:cNvCxnSpPr>
          <p:nvPr/>
        </p:nvCxnSpPr>
        <p:spPr>
          <a:xfrm flipH="1">
            <a:off x="4064000" y="381782"/>
            <a:ext cx="1020356" cy="3495473"/>
          </a:xfrm>
          <a:prstGeom prst="line">
            <a:avLst/>
          </a:prstGeom>
          <a:ln w="19050">
            <a:solidFill>
              <a:srgbClr val="FFD1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94BA4A11-9EC3-4397-912E-59CC18FC7276}"/>
              </a:ext>
            </a:extLst>
          </p:cNvPr>
          <p:cNvSpPr txBox="1"/>
          <p:nvPr/>
        </p:nvSpPr>
        <p:spPr bwMode="gray">
          <a:xfrm>
            <a:off x="6121849" y="631063"/>
            <a:ext cx="5061361" cy="307777"/>
          </a:xfrm>
          <a:prstGeom prst="rect">
            <a:avLst/>
          </a:prstGeom>
          <a:noFill/>
        </p:spPr>
        <p:txBody>
          <a:bodyPr wrap="square" lIns="0" tIns="0" rIns="0" bIns="0" anchor="ctr" anchorCtr="0">
            <a:spAutoFit/>
          </a:bodyPr>
          <a:lstStyle>
            <a:defPPr>
              <a:defRPr lang="en-US"/>
            </a:defPPr>
            <a:lvl1pPr marL="228600" marR="0" lvl="0" indent="-228600" defTabSz="1217613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romanUcPeriod"/>
              <a:tabLst/>
              <a:defRPr kumimoji="0" sz="2000" i="0" u="none" strike="noStrike" kern="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defRPr>
            </a:lvl1pPr>
          </a:lstStyle>
          <a:p>
            <a:pPr marL="0" indent="0">
              <a:buClr>
                <a:srgbClr val="FFD100"/>
              </a:buClr>
              <a:buNone/>
            </a:pPr>
            <a:r>
              <a:rPr lang="en-US" b="1" noProof="0">
                <a:solidFill>
                  <a:srgbClr val="FFCD00"/>
                </a:solidFill>
                <a:latin typeface="Verdana (Headings)"/>
              </a:rPr>
              <a:t>Content</a:t>
            </a:r>
            <a:endParaRPr lang="en-US" b="1">
              <a:solidFill>
                <a:srgbClr val="FFCD00"/>
              </a:solidFill>
              <a:latin typeface="Verdana (Headings)"/>
            </a:endParaRPr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ED79AA7-42F7-4AAB-9DBA-C2684B1CCC0B}"/>
              </a:ext>
            </a:extLst>
          </p:cNvPr>
          <p:cNvSpPr/>
          <p:nvPr/>
        </p:nvSpPr>
        <p:spPr bwMode="gray">
          <a:xfrm>
            <a:off x="1324428" y="2304393"/>
            <a:ext cx="3024772" cy="4588717"/>
          </a:xfrm>
          <a:custGeom>
            <a:avLst/>
            <a:gdLst>
              <a:gd name="connsiteX0" fmla="*/ 1160814 w 2504081"/>
              <a:gd name="connsiteY0" fmla="*/ 0 h 3798805"/>
              <a:gd name="connsiteX1" fmla="*/ 1701091 w 2504081"/>
              <a:gd name="connsiteY1" fmla="*/ 0 h 3798805"/>
              <a:gd name="connsiteX2" fmla="*/ 2038089 w 2504081"/>
              <a:gd name="connsiteY2" fmla="*/ 0 h 3798805"/>
              <a:gd name="connsiteX3" fmla="*/ 2504081 w 2504081"/>
              <a:gd name="connsiteY3" fmla="*/ 0 h 3798805"/>
              <a:gd name="connsiteX4" fmla="*/ 1343267 w 2504081"/>
              <a:gd name="connsiteY4" fmla="*/ 3798805 h 3798805"/>
              <a:gd name="connsiteX5" fmla="*/ 877275 w 2504081"/>
              <a:gd name="connsiteY5" fmla="*/ 3798805 h 3798805"/>
              <a:gd name="connsiteX6" fmla="*/ 829706 w 2504081"/>
              <a:gd name="connsiteY6" fmla="*/ 3798805 h 3798805"/>
              <a:gd name="connsiteX7" fmla="*/ 0 w 2504081"/>
              <a:gd name="connsiteY7" fmla="*/ 3798805 h 379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081" h="3798805">
                <a:moveTo>
                  <a:pt x="1160814" y="0"/>
                </a:moveTo>
                <a:lnTo>
                  <a:pt x="1701091" y="0"/>
                </a:lnTo>
                <a:lnTo>
                  <a:pt x="2038089" y="0"/>
                </a:lnTo>
                <a:lnTo>
                  <a:pt x="2504081" y="0"/>
                </a:lnTo>
                <a:lnTo>
                  <a:pt x="1343267" y="3798805"/>
                </a:lnTo>
                <a:lnTo>
                  <a:pt x="877275" y="3798805"/>
                </a:lnTo>
                <a:lnTo>
                  <a:pt x="829706" y="3798805"/>
                </a:lnTo>
                <a:lnTo>
                  <a:pt x="0" y="3798805"/>
                </a:lnTo>
                <a:close/>
              </a:path>
            </a:pathLst>
          </a:custGeom>
          <a:solidFill>
            <a:schemeClr val="tx1">
              <a:alpha val="23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>
            <a:noAutofit/>
          </a:bodyPr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CB4DD82E-A6DA-4E7A-A5AF-F6AAD2267716}"/>
              </a:ext>
            </a:extLst>
          </p:cNvPr>
          <p:cNvSpPr/>
          <p:nvPr/>
        </p:nvSpPr>
        <p:spPr bwMode="gray">
          <a:xfrm>
            <a:off x="1735" y="0"/>
            <a:ext cx="3024772" cy="4588717"/>
          </a:xfrm>
          <a:custGeom>
            <a:avLst/>
            <a:gdLst>
              <a:gd name="connsiteX0" fmla="*/ 1160814 w 2504081"/>
              <a:gd name="connsiteY0" fmla="*/ 0 h 3798805"/>
              <a:gd name="connsiteX1" fmla="*/ 1701091 w 2504081"/>
              <a:gd name="connsiteY1" fmla="*/ 0 h 3798805"/>
              <a:gd name="connsiteX2" fmla="*/ 2038089 w 2504081"/>
              <a:gd name="connsiteY2" fmla="*/ 0 h 3798805"/>
              <a:gd name="connsiteX3" fmla="*/ 2504081 w 2504081"/>
              <a:gd name="connsiteY3" fmla="*/ 0 h 3798805"/>
              <a:gd name="connsiteX4" fmla="*/ 1343267 w 2504081"/>
              <a:gd name="connsiteY4" fmla="*/ 3798805 h 3798805"/>
              <a:gd name="connsiteX5" fmla="*/ 877275 w 2504081"/>
              <a:gd name="connsiteY5" fmla="*/ 3798805 h 3798805"/>
              <a:gd name="connsiteX6" fmla="*/ 829706 w 2504081"/>
              <a:gd name="connsiteY6" fmla="*/ 3798805 h 3798805"/>
              <a:gd name="connsiteX7" fmla="*/ 0 w 2504081"/>
              <a:gd name="connsiteY7" fmla="*/ 3798805 h 379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4081" h="3798805">
                <a:moveTo>
                  <a:pt x="1160814" y="0"/>
                </a:moveTo>
                <a:lnTo>
                  <a:pt x="1701091" y="0"/>
                </a:lnTo>
                <a:lnTo>
                  <a:pt x="2038089" y="0"/>
                </a:lnTo>
                <a:lnTo>
                  <a:pt x="2504081" y="0"/>
                </a:lnTo>
                <a:lnTo>
                  <a:pt x="1343267" y="3798805"/>
                </a:lnTo>
                <a:lnTo>
                  <a:pt x="877275" y="3798805"/>
                </a:lnTo>
                <a:lnTo>
                  <a:pt x="829706" y="3798805"/>
                </a:lnTo>
                <a:lnTo>
                  <a:pt x="0" y="3798805"/>
                </a:lnTo>
                <a:close/>
              </a:path>
            </a:pathLst>
          </a:custGeom>
          <a:solidFill>
            <a:schemeClr val="tx1">
              <a:alpha val="7000"/>
            </a:schemeClr>
          </a:solidFill>
          <a:ln w="19050" algn="ctr">
            <a:noFill/>
            <a:miter lim="800000"/>
            <a:headEnd/>
            <a:tailEnd/>
          </a:ln>
        </p:spPr>
        <p:txBody>
          <a:bodyPr wrap="square" lIns="88900" tIns="88900" rIns="88900" bIns="88900" rtlCol="0" anchor="ctr">
            <a:noAutofit/>
          </a:bodyPr>
          <a:lstStyle/>
          <a:p>
            <a:pPr algn="ctr">
              <a:lnSpc>
                <a:spcPct val="106000"/>
              </a:lnSpc>
              <a:buFont typeface="Wingdings 2" pitchFamily="18" charset="2"/>
              <a:buNone/>
            </a:pPr>
            <a:endParaRPr lang="en-US" sz="1600" b="1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D91176-7546-4659-920B-F3DD489CB7FB}"/>
              </a:ext>
            </a:extLst>
          </p:cNvPr>
          <p:cNvSpPr txBox="1"/>
          <p:nvPr/>
        </p:nvSpPr>
        <p:spPr>
          <a:xfrm>
            <a:off x="6415561" y="1120676"/>
            <a:ext cx="5119099" cy="43307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Terminology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ERP Cloud Operating Model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Proposed Pods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Pod Provisioning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Pod Schedules</a:t>
            </a:r>
          </a:p>
          <a:p>
            <a:pPr marL="285750" marR="0" lvl="0" indent="-285750" algn="l" defTabSz="9144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v"/>
              <a:tabLst/>
              <a:defRPr/>
            </a:pPr>
            <a:r>
              <a:rPr kumimoji="0" lang="en-US" sz="14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Verdana (Body)"/>
                <a:ea typeface="+mn-ea"/>
                <a:cs typeface="+mn-cs"/>
              </a:rPr>
              <a:t>Refresh Planning and Communication Plan</a:t>
            </a:r>
            <a:endParaRPr lang="en-US" sz="1400" b="1">
              <a:solidFill>
                <a:schemeClr val="bg1"/>
              </a:solidFill>
              <a:latin typeface="Verdana (Body)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Code Migration Approach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r>
              <a:rPr lang="en-US" sz="1400" b="1">
                <a:solidFill>
                  <a:schemeClr val="bg1"/>
                </a:solidFill>
                <a:latin typeface="Verdana (Body)"/>
              </a:rPr>
              <a:t>Appendix</a:t>
            </a: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400" b="1">
              <a:solidFill>
                <a:schemeClr val="bg1"/>
              </a:solidFill>
              <a:latin typeface="Verdana (Body)"/>
            </a:endParaRPr>
          </a:p>
          <a:p>
            <a:pPr marL="285750" indent="-285750">
              <a:lnSpc>
                <a:spcPct val="200000"/>
              </a:lnSpc>
              <a:buFont typeface="Wingdings" panose="05000000000000000000" pitchFamily="2" charset="2"/>
              <a:buChar char="v"/>
            </a:pPr>
            <a:endParaRPr lang="en-US" sz="1400" b="1">
              <a:solidFill>
                <a:schemeClr val="bg1"/>
              </a:solidFill>
              <a:latin typeface="Verdana (Body)"/>
            </a:endParaRPr>
          </a:p>
        </p:txBody>
      </p:sp>
    </p:spTree>
    <p:extLst>
      <p:ext uri="{BB962C8B-B14F-4D97-AF65-F5344CB8AC3E}">
        <p14:creationId xmlns:p14="http://schemas.microsoft.com/office/powerpoint/2010/main" val="3524140376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Terminology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graphicFrame>
        <p:nvGraphicFramePr>
          <p:cNvPr id="5" name="Table 2">
            <a:extLst>
              <a:ext uri="{FF2B5EF4-FFF2-40B4-BE49-F238E27FC236}">
                <a16:creationId xmlns:a16="http://schemas.microsoft.com/office/drawing/2014/main" id="{8E699407-52F2-4E1B-870B-FF2CFFECE7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2507769"/>
              </p:ext>
            </p:extLst>
          </p:nvPr>
        </p:nvGraphicFramePr>
        <p:xfrm>
          <a:off x="469899" y="1322024"/>
          <a:ext cx="11384279" cy="1483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901">
                  <a:extLst>
                    <a:ext uri="{9D8B030D-6E8A-4147-A177-3AD203B41FA5}">
                      <a16:colId xmlns:a16="http://schemas.microsoft.com/office/drawing/2014/main" val="4271030271"/>
                    </a:ext>
                  </a:extLst>
                </a:gridCol>
                <a:gridCol w="10152378">
                  <a:extLst>
                    <a:ext uri="{9D8B030D-6E8A-4147-A177-3AD203B41FA5}">
                      <a16:colId xmlns:a16="http://schemas.microsoft.com/office/drawing/2014/main" val="1385267879"/>
                    </a:ext>
                  </a:extLst>
                </a:gridCol>
              </a:tblGrid>
              <a:tr h="308472"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  <a:latin typeface="Verdana (Body)"/>
                        </a:rPr>
                        <a:t>Acronym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00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>
                          <a:solidFill>
                            <a:schemeClr val="tx1"/>
                          </a:solidFill>
                          <a:latin typeface="Verdana (Body)"/>
                        </a:rPr>
                        <a:t>Description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D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8974344"/>
                  </a:ext>
                </a:extLst>
              </a:tr>
              <a:tr h="391748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algn="l" defTabSz="914400" rtl="0" eaLnBrk="1" latinLnBrk="0" hangingPunct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POD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Oracle refers to an instance/environment as a Pod (Portable on Demand)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8026645"/>
                  </a:ext>
                </a:extLst>
              </a:tr>
              <a:tr h="391748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algn="l" defTabSz="914400" rtl="0" eaLnBrk="1" latinLnBrk="0" hangingPunct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P2T Refresh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algn="l" defTabSz="914400" rtl="0" eaLnBrk="1" latinLnBrk="0" hangingPunct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Production to Test Refresh. Refreshing Test (Stage) pod from Production (Gold) pod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719285"/>
                  </a:ext>
                </a:extLst>
              </a:tr>
              <a:tr h="391748"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algn="l" defTabSz="914400" rtl="0" eaLnBrk="1" latinLnBrk="0" hangingPunct="1"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T2T Refresh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>
                      <a:lvl1pPr marL="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1pPr>
                      <a:lvl2pPr marL="3429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2pPr>
                      <a:lvl3pPr marL="6858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3pPr>
                      <a:lvl4pPr marL="10287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4pPr>
                      <a:lvl5pPr marL="13716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5pPr>
                      <a:lvl6pPr marL="17145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6pPr>
                      <a:lvl7pPr marL="20574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7pPr>
                      <a:lvl8pPr marL="24003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8pPr>
                      <a:lvl9pPr marL="2743200" algn="l" defTabSz="685800" rtl="0" eaLnBrk="1" latinLnBrk="0" hangingPunct="1">
                        <a:defRPr sz="1350" kern="1200">
                          <a:solidFill>
                            <a:schemeClr val="tx1"/>
                          </a:solidFill>
                          <a:latin typeface="Arial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Test to Test Refresh. Refreshing Test (Stage) pod from another test pod</a:t>
                      </a:r>
                    </a:p>
                  </a:txBody>
                  <a:tcPr marL="91214" marR="91214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76619"/>
                  </a:ext>
                </a:extLst>
              </a:tr>
            </a:tbl>
          </a:graphicData>
        </a:graphic>
      </p:graphicFrame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5653514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ERP Cloud Operating Model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17F4838-44A5-46AE-8E4D-13DF91B67FD6}"/>
              </a:ext>
            </a:extLst>
          </p:cNvPr>
          <p:cNvSpPr txBox="1"/>
          <p:nvPr/>
        </p:nvSpPr>
        <p:spPr>
          <a:xfrm>
            <a:off x="403860" y="972092"/>
            <a:ext cx="11384280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Oracle pushes updates on a monthly/quarterly basis with defect fixes and feature updates.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Quarterly Patches are released based on the initial subscription which is flexible for change For ex: -If quarterly release cycle is FEB-MAY-AUG-NOV, releases are done to all pods in the months of February, May, August, November.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Pre-Go-Live pod patching is concurrent. i.e., patches are applied to all Prod/non-Prod pods on 1st Friday of every quarter.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Close to Go-Live, pod patching will be converted to non-concurrent. i.e., applied to all non-Prod pods on 1st Friday, Prod pods on 3rd Friday of every quarter.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Patches to non-production pods are typically pushed 1st Friday of the quarterly release month.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Patches to production pods are typically pushed 3rd Friday of the quarterly release month.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Patches are sometimes pushed on ad-hoc basis for the requests made by customer to fix any bugs which are bundled as CWBs (cumulative weekly bundles) 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Any pod can be requested for concurrent patching in line with PROD at any point in time.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Major Release upgrades are also pushed twice a year. 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The below are the two key activities that we will be going over during the life cycle of this project:</a:t>
            </a:r>
          </a:p>
          <a:p>
            <a:pPr marL="342900" indent="-342900">
              <a:buFont typeface="+mj-lt"/>
              <a:buAutoNum type="arabicPeriod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Managing Monthly/Quarterly Updates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1200">
              <a:latin typeface="Verdana (Body)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200">
                <a:latin typeface="Verdana (Body)"/>
                <a:cs typeface="Arial" panose="020B0604020202020204" pitchFamily="34" charset="0"/>
              </a:rPr>
              <a:t>Managing P2T and T2T pod Refresh Requests</a:t>
            </a:r>
          </a:p>
        </p:txBody>
      </p:sp>
    </p:spTree>
    <p:extLst>
      <p:ext uri="{BB962C8B-B14F-4D97-AF65-F5344CB8AC3E}">
        <p14:creationId xmlns:p14="http://schemas.microsoft.com/office/powerpoint/2010/main" val="318043210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Proposed Pods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33D37F46-EF03-4DFB-9FFB-293BCE7A42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2889524"/>
              </p:ext>
            </p:extLst>
          </p:nvPr>
        </p:nvGraphicFramePr>
        <p:xfrm>
          <a:off x="469900" y="1097452"/>
          <a:ext cx="11384280" cy="3898842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800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5793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164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161872">
                  <a:extLst>
                    <a:ext uri="{9D8B030D-6E8A-4147-A177-3AD203B41FA5}">
                      <a16:colId xmlns:a16="http://schemas.microsoft.com/office/drawing/2014/main" val="1505690680"/>
                    </a:ext>
                  </a:extLst>
                </a:gridCol>
              </a:tblGrid>
              <a:tr h="421207"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tx1"/>
                          </a:solidFill>
                          <a:latin typeface="Verdana (Headings)"/>
                        </a:rPr>
                        <a:t>POD</a:t>
                      </a:r>
                      <a:endParaRPr lang="en-US" sz="1400" kern="1200">
                        <a:solidFill>
                          <a:schemeClr val="tx1"/>
                        </a:solidFill>
                        <a:latin typeface="Verdana (Headings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tx1"/>
                          </a:solidFill>
                          <a:latin typeface="Verdana (Headings)"/>
                        </a:rPr>
                        <a:t>Purpose</a:t>
                      </a:r>
                      <a:endParaRPr lang="en-US" sz="1400" kern="1200">
                        <a:solidFill>
                          <a:schemeClr val="tx1"/>
                        </a:solidFill>
                        <a:latin typeface="Verdana (Headings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tx1"/>
                          </a:solidFill>
                          <a:latin typeface="Verdana (Headings)"/>
                        </a:rPr>
                        <a:t>Re Purposed To</a:t>
                      </a:r>
                      <a:endParaRPr lang="en-US" sz="1400" kern="1200">
                        <a:solidFill>
                          <a:schemeClr val="tx1"/>
                        </a:solidFill>
                        <a:latin typeface="Verdana (Headings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kern="1200">
                          <a:solidFill>
                            <a:schemeClr val="tx1"/>
                          </a:solidFill>
                          <a:latin typeface="Verdana (Headings)"/>
                        </a:rPr>
                        <a:t>Home Page URL</a:t>
                      </a:r>
                      <a:endParaRPr lang="en-US" sz="1400" kern="1200">
                        <a:solidFill>
                          <a:schemeClr val="tx1"/>
                        </a:solidFill>
                        <a:latin typeface="Verdana (Headings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DEV1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Development (Reports, Integrations, Extensions)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Not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DEV2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Mock Conversions 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Repurposed to </a:t>
                      </a: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Verdana (Body)"/>
                        </a:rPr>
                        <a:t>Functional Sprinting pod </a:t>
                      </a: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during  Sprint 3 after the execution of conversions 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DEV3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Conversions Build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Not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DEV4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SIT1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Repurposed to </a:t>
                      </a: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Verdana (Body)"/>
                        </a:rPr>
                        <a:t>PROD FIX </a:t>
                      </a: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pod prior to go-live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DEV5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SIT2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081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Repurposed to </a:t>
                      </a: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Verdana (Body)"/>
                        </a:rPr>
                        <a:t>Functional Sprinting pod </a:t>
                      </a: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during  Sprint 4 after the execution of conversions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DEV6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Training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081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Not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4104353029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TEST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Functional Sprinting (</a:t>
                      </a: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Verdana (Body)"/>
                        </a:rPr>
                        <a:t>Sprint1, 2</a:t>
                      </a: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)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0817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>
                          <a:solidFill>
                            <a:schemeClr val="tx1"/>
                          </a:solidFill>
                          <a:latin typeface="Verdana (Body)"/>
                        </a:rPr>
                        <a:t>UAT</a:t>
                      </a:r>
                      <a:endParaRPr lang="en-US" sz="1200" b="1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328478710"/>
                  </a:ext>
                </a:extLst>
              </a:tr>
              <a:tr h="421207">
                <a:tc>
                  <a:txBody>
                    <a:bodyPr/>
                    <a:lstStyle/>
                    <a:p>
                      <a:pPr algn="l"/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</a:rPr>
                        <a:t>PROD</a:t>
                      </a:r>
                      <a:endParaRPr lang="en-US" sz="1200" kern="1200">
                        <a:solidFill>
                          <a:schemeClr val="tx1"/>
                        </a:solidFill>
                        <a:latin typeface="Verdana (Body)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Production pod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>
                          <a:solidFill>
                            <a:schemeClr val="tx1"/>
                          </a:solidFill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Not Applicable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Verdana (Body)"/>
                          <a:ea typeface="+mn-ea"/>
                          <a:cs typeface="Arial" panose="020B0604020202020204" pitchFamily="34" charset="0"/>
                        </a:rPr>
                        <a:t>TBD</a:t>
                      </a:r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149388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Pod Provisioning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F6EB7AF-AD56-4D71-A1FC-16CF1F8DE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2830" y="5467350"/>
            <a:ext cx="3181350" cy="111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93F24A-885F-420E-BDAB-D8774E0FA2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900" y="1043568"/>
            <a:ext cx="11384280" cy="411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02837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Pod Schedules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7F0C61C-25C1-4576-88CF-3CCC71EC90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35781538"/>
              </p:ext>
            </p:extLst>
          </p:nvPr>
        </p:nvGraphicFramePr>
        <p:xfrm>
          <a:off x="506776" y="1046602"/>
          <a:ext cx="11347404" cy="550342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61905">
                  <a:extLst>
                    <a:ext uri="{9D8B030D-6E8A-4147-A177-3AD203B41FA5}">
                      <a16:colId xmlns:a16="http://schemas.microsoft.com/office/drawing/2014/main" val="1521951084"/>
                    </a:ext>
                  </a:extLst>
                </a:gridCol>
                <a:gridCol w="6995599">
                  <a:extLst>
                    <a:ext uri="{9D8B030D-6E8A-4147-A177-3AD203B41FA5}">
                      <a16:colId xmlns:a16="http://schemas.microsoft.com/office/drawing/2014/main" val="2428369188"/>
                    </a:ext>
                  </a:extLst>
                </a:gridCol>
                <a:gridCol w="1603773">
                  <a:extLst>
                    <a:ext uri="{9D8B030D-6E8A-4147-A177-3AD203B41FA5}">
                      <a16:colId xmlns:a16="http://schemas.microsoft.com/office/drawing/2014/main" val="366155681"/>
                    </a:ext>
                  </a:extLst>
                </a:gridCol>
                <a:gridCol w="1686127">
                  <a:extLst>
                    <a:ext uri="{9D8B030D-6E8A-4147-A177-3AD203B41FA5}">
                      <a16:colId xmlns:a16="http://schemas.microsoft.com/office/drawing/2014/main" val="1792928900"/>
                    </a:ext>
                  </a:extLst>
                </a:gridCol>
              </a:tblGrid>
              <a:tr h="29964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Pod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Activity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Sourced From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Need by Date</a:t>
                      </a:r>
                    </a:p>
                  </a:txBody>
                  <a:tcPr anchor="ctr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19559616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TEST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Configure the Pod as per requirements finalized during workshops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24-Apr-2022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508599404"/>
                  </a:ext>
                </a:extLst>
              </a:tr>
              <a:tr h="689175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DEV6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Build and Training pods with Sprint1 configurations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29-Apr-2022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795240759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Refresh Mock conversion Pod with Sprint1 configurations as back up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20-May-2022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134510673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Sprint1 data for build activities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04-Jun-2022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347159159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Refresh Mock conversion Pod with Sprint1 configurations to support Sprint2 conversions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10-Jun-2022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261797143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Build Pod with start state of Sprint3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24-Jun-2022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659799948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Mock1 conversions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01-Jul-2022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366181213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Mock1 conversions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08-Jul-2022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135433376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Sprint2 data for build activities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08-Jul-2022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095424580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Build Pod with start state of Sprint4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29-Jul-2022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748414865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Mock2 conversions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05-Aug-2022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895547160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Mock2 conversions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12-Aug-2022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116803458"/>
                  </a:ext>
                </a:extLst>
              </a:tr>
              <a:tr h="374799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Sprint3 data for build activities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12-Aug-2022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352017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4186820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Pod Schedules - Continued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0CEA6837-B8B2-451E-931F-940B7FF8266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621133"/>
              </p:ext>
            </p:extLst>
          </p:nvPr>
        </p:nvGraphicFramePr>
        <p:xfrm>
          <a:off x="469900" y="1060080"/>
          <a:ext cx="11347404" cy="5486403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61905">
                  <a:extLst>
                    <a:ext uri="{9D8B030D-6E8A-4147-A177-3AD203B41FA5}">
                      <a16:colId xmlns:a16="http://schemas.microsoft.com/office/drawing/2014/main" val="1239771166"/>
                    </a:ext>
                  </a:extLst>
                </a:gridCol>
                <a:gridCol w="6995599">
                  <a:extLst>
                    <a:ext uri="{9D8B030D-6E8A-4147-A177-3AD203B41FA5}">
                      <a16:colId xmlns:a16="http://schemas.microsoft.com/office/drawing/2014/main" val="3129595804"/>
                    </a:ext>
                  </a:extLst>
                </a:gridCol>
                <a:gridCol w="1603773">
                  <a:extLst>
                    <a:ext uri="{9D8B030D-6E8A-4147-A177-3AD203B41FA5}">
                      <a16:colId xmlns:a16="http://schemas.microsoft.com/office/drawing/2014/main" val="705229944"/>
                    </a:ext>
                  </a:extLst>
                </a:gridCol>
                <a:gridCol w="1686127">
                  <a:extLst>
                    <a:ext uri="{9D8B030D-6E8A-4147-A177-3AD203B41FA5}">
                      <a16:colId xmlns:a16="http://schemas.microsoft.com/office/drawing/2014/main" val="2156863248"/>
                    </a:ext>
                  </a:extLst>
                </a:gridCol>
              </a:tblGrid>
              <a:tr h="422031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Pod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Sourced From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Need by 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1244778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Build Pod with start state of Sprint4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03-Sep-2022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023351832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Sprint3 pod with start state of SIT1 configurations and partially converted data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09-Sep-2022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74330584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SIT1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09-Sep-2022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527231216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Sprint4 dataset for SIT1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16-Sep-2022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65237547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DEV4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Mock3 conversions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16-Sep-2022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579822658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SIT2 Pod with PROD in preparation for SIT2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30-Sep-2022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609524736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Build Pod with SIT1 data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07-Oct-2022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10041989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pod with start state of SIT2 configurations and partially converted data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14-Oct-2022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541660045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SIT2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14-Oct-2022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148021167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SIT2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21-Oct-2022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015301758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end state of SIT1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21-Oct-2022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314951818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UAT Pod with 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28-Oct-2022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0514382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4161647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buClr>
                <a:srgbClr val="000000"/>
              </a:buClr>
              <a:buSzPts val="2300"/>
            </a:pPr>
            <a:r>
              <a:rPr lang="en-US" sz="2000" b="1">
                <a:solidFill>
                  <a:srgbClr val="000000"/>
                </a:solidFill>
                <a:latin typeface="Verdana (Headings)"/>
                <a:ea typeface="Proxima Nova"/>
                <a:cs typeface="Proxima Nova"/>
                <a:sym typeface="Proxima Nova"/>
              </a:rPr>
              <a:t>Pod Schedules - Continued</a:t>
            </a:r>
            <a:endParaRPr lang="en-US" sz="400" b="1">
              <a:latin typeface="Verdana (Headings)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EAF23E0-0D7D-466B-A11E-12E8AF881340}"/>
              </a:ext>
            </a:extLst>
          </p:cNvPr>
          <p:cNvCxnSpPr/>
          <p:nvPr/>
        </p:nvCxnSpPr>
        <p:spPr>
          <a:xfrm>
            <a:off x="469900" y="725979"/>
            <a:ext cx="11384280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ABB835BA-EF42-42E7-9C7B-35A59A1CBCB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1622744"/>
              </p:ext>
            </p:extLst>
          </p:nvPr>
        </p:nvGraphicFramePr>
        <p:xfrm>
          <a:off x="469900" y="1139276"/>
          <a:ext cx="11347404" cy="5329758"/>
        </p:xfrm>
        <a:graphic>
          <a:graphicData uri="http://schemas.openxmlformats.org/drawingml/2006/table">
            <a:tbl>
              <a:tblPr firstRow="1" bandRow="1">
                <a:tableStyleId>{17292A2E-F333-43FB-9621-5CBBE7FDCDCB}</a:tableStyleId>
              </a:tblPr>
              <a:tblGrid>
                <a:gridCol w="1061905">
                  <a:extLst>
                    <a:ext uri="{9D8B030D-6E8A-4147-A177-3AD203B41FA5}">
                      <a16:colId xmlns:a16="http://schemas.microsoft.com/office/drawing/2014/main" val="2226770548"/>
                    </a:ext>
                  </a:extLst>
                </a:gridCol>
                <a:gridCol w="6995599">
                  <a:extLst>
                    <a:ext uri="{9D8B030D-6E8A-4147-A177-3AD203B41FA5}">
                      <a16:colId xmlns:a16="http://schemas.microsoft.com/office/drawing/2014/main" val="2072608906"/>
                    </a:ext>
                  </a:extLst>
                </a:gridCol>
                <a:gridCol w="1603773">
                  <a:extLst>
                    <a:ext uri="{9D8B030D-6E8A-4147-A177-3AD203B41FA5}">
                      <a16:colId xmlns:a16="http://schemas.microsoft.com/office/drawing/2014/main" val="2862906832"/>
                    </a:ext>
                  </a:extLst>
                </a:gridCol>
                <a:gridCol w="1686127">
                  <a:extLst>
                    <a:ext uri="{9D8B030D-6E8A-4147-A177-3AD203B41FA5}">
                      <a16:colId xmlns:a16="http://schemas.microsoft.com/office/drawing/2014/main" val="2552337167"/>
                    </a:ext>
                  </a:extLst>
                </a:gridCol>
              </a:tblGrid>
              <a:tr h="354412"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Pod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Activity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Sourced From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solidFill>
                            <a:schemeClr val="tx1"/>
                          </a:solidFill>
                          <a:latin typeface="Verdana (Headings)"/>
                        </a:rPr>
                        <a:t>Need by 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8019503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TEST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Perform configurations and data conversions in preparation for INT2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PROD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</a:rPr>
                        <a:t>18-Nov-2019</a:t>
                      </a:r>
                      <a:endParaRPr lang="en-US" sz="1200">
                        <a:solidFill>
                          <a:srgbClr val="000000"/>
                        </a:solidFill>
                        <a:effectLst/>
                        <a:latin typeface="Verdana (Body)"/>
                        <a:ea typeface="Times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311799027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Build Pod with SIT2 data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11-Nov-2022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571995487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UAT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18-Nov-2022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894725021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pod with SIT2 configurations and partially converted data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18-Nov-2022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28563169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UAT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25-Nov-2022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953366031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start state of UAT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25-Nov-2022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962391605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Dev Pod with end state of UAT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26-Dec-2022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579191815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configurations for Cutover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07-Jan-2023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4126338720"/>
                  </a:ext>
                </a:extLst>
              </a:tr>
              <a:tr h="43669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DEV2</a:t>
                      </a:r>
                    </a:p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DEV3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Conversion Pods with Cutover configurations dataset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13-Jan-2023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760932864"/>
                  </a:ext>
                </a:extLst>
              </a:tr>
              <a:tr h="354412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TEST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UAT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27-Jan-2023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1293435797"/>
                  </a:ext>
                </a:extLst>
              </a:tr>
              <a:tr h="692684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DEV1</a:t>
                      </a:r>
                    </a:p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DEV4</a:t>
                      </a:r>
                    </a:p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DEV5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Refresh Pods with Cutover Pod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27-Jan-2023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3436996083"/>
                  </a:ext>
                </a:extLst>
              </a:tr>
              <a:tr h="642638"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PROD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Perform data loading for Go-Live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US" sz="1200">
                          <a:solidFill>
                            <a:srgbClr val="000000"/>
                          </a:solidFill>
                          <a:effectLst/>
                          <a:latin typeface="Verdana (Body)"/>
                          <a:ea typeface="Times" panose="02020603050405020304" pitchFamily="18" charset="0"/>
                          <a:cs typeface="Times New Roman" panose="02020603050405020304" pitchFamily="18" charset="0"/>
                        </a:rPr>
                        <a:t>NA</a:t>
                      </a:r>
                    </a:p>
                  </a:txBody>
                  <a:tcPr marL="45720" marR="45720" marT="0" marB="0" anchor="ctr"/>
                </a:tc>
                <a:tc>
                  <a:txBody>
                    <a:bodyPr/>
                    <a:lstStyle/>
                    <a:p>
                      <a:pPr marL="0" marR="0" indent="0">
                        <a:spcBef>
                          <a:spcPts val="300"/>
                        </a:spcBef>
                        <a:spcAft>
                          <a:spcPts val="300"/>
                        </a:spcAft>
                        <a:buFont typeface="Arial" panose="020B0604020202020204" pitchFamily="34" charset="0"/>
                        <a:buNone/>
                        <a:tabLst>
                          <a:tab pos="495300" algn="l"/>
                        </a:tabLst>
                      </a:pPr>
                      <a:r>
                        <a:rPr lang="en-US" sz="1200">
                          <a:effectLst/>
                          <a:latin typeface="Verdana (Body)"/>
                        </a:rPr>
                        <a:t>27-Jan-2023</a:t>
                      </a:r>
                    </a:p>
                  </a:txBody>
                  <a:tcPr marL="45720" marR="45720" marT="0" marB="0" anchor="ctr"/>
                </a:tc>
                <a:extLst>
                  <a:ext uri="{0D108BD9-81ED-4DB2-BD59-A6C34878D82A}">
                    <a16:rowId xmlns:a16="http://schemas.microsoft.com/office/drawing/2014/main" val="27001357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6076198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4_Multi-Brand_Donlen">
  <a:themeElements>
    <a:clrScheme name="Hertz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D100"/>
      </a:accent1>
      <a:accent2>
        <a:srgbClr val="F9D10A"/>
      </a:accent2>
      <a:accent3>
        <a:srgbClr val="C293A7"/>
      </a:accent3>
      <a:accent4>
        <a:srgbClr val="69B0B7"/>
      </a:accent4>
      <a:accent5>
        <a:srgbClr val="ED7D31"/>
      </a:accent5>
      <a:accent6>
        <a:srgbClr val="70AD47"/>
      </a:accent6>
      <a:hlink>
        <a:srgbClr val="0563C1"/>
      </a:hlink>
      <a:folHlink>
        <a:srgbClr val="954F72"/>
      </a:folHlink>
    </a:clrScheme>
    <a:fontScheme name="Hertz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rtz_Multi-Brand_Printer_Friendly_021417_r1.pptx" id="{3C6A24AF-23A8-4A61-9359-C9B1E9E0841D}" vid="{4D1A47DE-7D6D-454F-94C2-301AE72311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cdbe5b9-5499-446f-91f2-35ffe1354dc7">
      <Terms xmlns="http://schemas.microsoft.com/office/infopath/2007/PartnerControls"/>
    </lcf76f155ced4ddcb4097134ff3c332f>
    <TaxCatchAll xmlns="f605c320-b55e-4af4-addb-d1a9d1bdf49a" xsi:nil="true"/>
    <SharedWithUsers xmlns="f605c320-b55e-4af4-addb-d1a9d1bdf49a">
      <UserInfo>
        <DisplayName/>
        <AccountId xsi:nil="true"/>
        <AccountType/>
      </UserInfo>
    </SharedWithUsers>
    <MediaLengthInSeconds xmlns="ecdbe5b9-5499-446f-91f2-35ffe1354dc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8A6DCCE3A4D6246BDCC3A99887E7EBF" ma:contentTypeVersion="16" ma:contentTypeDescription="Create a new document." ma:contentTypeScope="" ma:versionID="4d2b95261807ff339f1c110a523a5cd6">
  <xsd:schema xmlns:xsd="http://www.w3.org/2001/XMLSchema" xmlns:xs="http://www.w3.org/2001/XMLSchema" xmlns:p="http://schemas.microsoft.com/office/2006/metadata/properties" xmlns:ns2="ecdbe5b9-5499-446f-91f2-35ffe1354dc7" xmlns:ns3="f605c320-b55e-4af4-addb-d1a9d1bdf49a" targetNamespace="http://schemas.microsoft.com/office/2006/metadata/properties" ma:root="true" ma:fieldsID="12c77668ba5df6c0fbc5cb3a64b63ba2" ns2:_="" ns3:_="">
    <xsd:import namespace="ecdbe5b9-5499-446f-91f2-35ffe1354dc7"/>
    <xsd:import namespace="f605c320-b55e-4af4-addb-d1a9d1bdf49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bjectDetectorVersions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dbe5b9-5499-446f-91f2-35ffe1354dc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8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0" nillable="true" ma:taxonomy="true" ma:internalName="lcf76f155ced4ddcb4097134ff3c332f" ma:taxonomyFieldName="MediaServiceImageTags" ma:displayName="Image Tags" ma:readOnly="false" ma:fieldId="{5cf76f15-5ced-4ddc-b409-7134ff3c332f}" ma:taxonomyMulti="true" ma:sspId="798d900d-0589-4081-96eb-513de833a50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2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605c320-b55e-4af4-addb-d1a9d1bdf49a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xonomy Catch All Column" ma:hidden="true" ma:list="{ea543a0b-041d-4ba4-9f31-868688cb4e3e}" ma:internalName="TaxCatchAll" ma:showField="CatchAllData" ma:web="f605c320-b55e-4af4-addb-d1a9d1bdf49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2B2C17E-C59C-42FB-BAA3-10C064B27A5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06F273B-CAD7-49C9-B789-3BE7DE5EE601}">
  <ds:schemaRefs>
    <ds:schemaRef ds:uri="http://schemas.microsoft.com/office/2006/documentManagement/types"/>
    <ds:schemaRef ds:uri="http://schemas.microsoft.com/office/2006/metadata/properties"/>
    <ds:schemaRef ds:uri="53c1f321-af85-4b4b-a300-e0cb6cb0922f"/>
    <ds:schemaRef ds:uri="http://purl.org/dc/terms/"/>
    <ds:schemaRef ds:uri="91063d57-3906-46f2-a869-e6f1bd470f4e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elements/1.1/"/>
    <ds:schemaRef ds:uri="ecdbe5b9-5499-446f-91f2-35ffe1354dc7"/>
    <ds:schemaRef ds:uri="f605c320-b55e-4af4-addb-d1a9d1bdf49a"/>
  </ds:schemaRefs>
</ds:datastoreItem>
</file>

<file path=customXml/itemProps3.xml><?xml version="1.0" encoding="utf-8"?>
<ds:datastoreItem xmlns:ds="http://schemas.openxmlformats.org/officeDocument/2006/customXml" ds:itemID="{574234E1-BE3B-4FA6-9E0E-29A9042B2A5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dbe5b9-5499-446f-91f2-35ffe1354dc7"/>
    <ds:schemaRef ds:uri="f605c320-b55e-4af4-addb-d1a9d1bdf49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</TotalTime>
  <Words>1451</Words>
  <Application>Microsoft Office PowerPoint</Application>
  <PresentationFormat>Widescreen</PresentationFormat>
  <Paragraphs>383</Paragraphs>
  <Slides>15</Slides>
  <Notes>12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6" baseType="lpstr">
      <vt:lpstr>Arial</vt:lpstr>
      <vt:lpstr>Calibri</vt:lpstr>
      <vt:lpstr>Calibri Light</vt:lpstr>
      <vt:lpstr>Verdana (Body)</vt:lpstr>
      <vt:lpstr>Verdana (Headings)</vt:lpstr>
      <vt:lpstr>Wingdings</vt:lpstr>
      <vt:lpstr>Wingdings 2</vt:lpstr>
      <vt:lpstr>4_Multi-Brand_Donlen</vt:lpstr>
      <vt:lpstr>Office Theme</vt:lpstr>
      <vt:lpstr>think-cell Slide</vt:lpstr>
      <vt:lpstr>Worksheet</vt:lpstr>
      <vt:lpstr>PowerPoint Presentation</vt:lpstr>
      <vt:lpstr>PowerPoint Presentation</vt:lpstr>
      <vt:lpstr>Terminology</vt:lpstr>
      <vt:lpstr>ERP Cloud Operating Model</vt:lpstr>
      <vt:lpstr>Proposed Pods</vt:lpstr>
      <vt:lpstr>Pod Provisioning</vt:lpstr>
      <vt:lpstr>Pod Schedules</vt:lpstr>
      <vt:lpstr>Pod Schedules - Continued</vt:lpstr>
      <vt:lpstr>Pod Schedules - Continued</vt:lpstr>
      <vt:lpstr>Code Migration Approach</vt:lpstr>
      <vt:lpstr>Refresh Planning and Communication Plan</vt:lpstr>
      <vt:lpstr>RACI Matrix - ORACLE</vt:lpstr>
      <vt:lpstr>RACI Matrix - NON-ORACLE (Boundary Systems) </vt:lpstr>
      <vt:lpstr>PowerPoint Presentation</vt:lpstr>
      <vt:lpstr>Detailed Pod Plan </vt:lpstr>
    </vt:vector>
  </TitlesOfParts>
  <Company>Deloitte LLP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 One Finance</dc:title>
  <dc:creator>Joshi, Santosh</dc:creator>
  <cp:lastModifiedBy>Parashuram, Addurugatla</cp:lastModifiedBy>
  <cp:revision>15</cp:revision>
  <dcterms:created xsi:type="dcterms:W3CDTF">2020-03-09T11:23:56Z</dcterms:created>
  <dcterms:modified xsi:type="dcterms:W3CDTF">2023-09-14T08:31:39Z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0x01010088A6DCCE3A4D6246BDCC3A99887E7EBF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2021-11-03T07:36:27Z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cf6fcdfd-eca8-4ea9-ab18-e672d5c0322b</vt:lpwstr>
  </property>
  <property fmtid="{D5CDD505-2E9C-101B-9397-08002B2CF9AE}" pid="9" name="MSIP_Label_ea60d57e-af5b-4752-ac57-3e4f28ca11dc_ContentBits">
    <vt:lpwstr>0</vt:lpwstr>
  </property>
  <property fmtid="{D5CDD505-2E9C-101B-9397-08002B2CF9AE}" pid="10" name="MediaServiceImageTags">
    <vt:lpwstr/>
  </property>
  <property fmtid="{D5CDD505-2E9C-101B-9397-08002B2CF9AE}" pid="11" name="Order">
    <vt:r8>3300</vt:r8>
  </property>
  <property fmtid="{D5CDD505-2E9C-101B-9397-08002B2CF9AE}" pid="12" name="xd_Signature">
    <vt:bool>false</vt:bool>
  </property>
  <property fmtid="{D5CDD505-2E9C-101B-9397-08002B2CF9AE}" pid="13" name="xd_ProgID">
    <vt:lpwstr/>
  </property>
  <property fmtid="{D5CDD505-2E9C-101B-9397-08002B2CF9AE}" pid="14" name="_SourceUrl">
    <vt:lpwstr/>
  </property>
  <property fmtid="{D5CDD505-2E9C-101B-9397-08002B2CF9AE}" pid="15" name="_SharedFileIndex">
    <vt:lpwstr/>
  </property>
  <property fmtid="{D5CDD505-2E9C-101B-9397-08002B2CF9AE}" pid="16" name="ComplianceAssetId">
    <vt:lpwstr/>
  </property>
  <property fmtid="{D5CDD505-2E9C-101B-9397-08002B2CF9AE}" pid="17" name="TemplateUrl">
    <vt:lpwstr/>
  </property>
  <property fmtid="{D5CDD505-2E9C-101B-9397-08002B2CF9AE}" pid="18" name="_ExtendedDescription">
    <vt:lpwstr/>
  </property>
  <property fmtid="{D5CDD505-2E9C-101B-9397-08002B2CF9AE}" pid="19" name="TriggerFlowInfo">
    <vt:lpwstr/>
  </property>
</Properties>
</file>

<file path=docProps/thumbnail.jpeg>
</file>